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4" r:id="rId2"/>
    <p:sldId id="256" r:id="rId3"/>
    <p:sldId id="257" r:id="rId4"/>
    <p:sldId id="259" r:id="rId5"/>
    <p:sldId id="261" r:id="rId6"/>
    <p:sldId id="269" r:id="rId7"/>
    <p:sldId id="266" r:id="rId8"/>
    <p:sldId id="267" r:id="rId9"/>
    <p:sldId id="273" r:id="rId10"/>
    <p:sldId id="268" r:id="rId11"/>
    <p:sldId id="260" r:id="rId12"/>
    <p:sldId id="263" r:id="rId13"/>
    <p:sldId id="270" r:id="rId14"/>
    <p:sldId id="271" r:id="rId15"/>
    <p:sldId id="272" r:id="rId16"/>
    <p:sldId id="265" r:id="rId17"/>
    <p:sldId id="258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F99D"/>
    <a:srgbClr val="B2E4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D59829-92C6-44FA-A8AE-2B8A8A2D82D4}" v="372" dt="2024-01-23T13:23:29.069"/>
    <p1510:client id="{4630D953-4977-4A8F-8F67-47699EFDFD41}" v="43" dt="2024-01-23T13:55:55.093"/>
    <p1510:client id="{47D97B17-269E-455A-87A7-61076B07E386}" v="23" dt="2024-01-22T17:02:48.577"/>
    <p1510:client id="{56010EB3-B244-4DA0-AADA-868028BDE6ED}" v="103" dt="2024-01-23T13:51:27.585"/>
    <p1510:client id="{7953CD1D-06FC-405D-8153-BB2136CEF6AE}" v="155" dt="2024-01-24T12:19:23.852"/>
    <p1510:client id="{AA0D05C9-A4BF-4AD4-AF4A-8AD388FC4E38}" v="8" dt="2024-01-23T17:00:53.614"/>
    <p1510:client id="{BE87B602-0960-4E0A-89C4-23A6B3CA6A8C}" v="262" dt="2024-01-22T14:46:06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61A485-0A45-4222-99D5-30CA688138FE}" type="datetimeFigureOut">
              <a:rPr lang="de-CH" smtClean="0"/>
              <a:t>24.01.2024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A3FA0-2CD5-4FC0-83B5-44BC22A32A2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0012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>
                <a:cs typeface="Calibri"/>
              </a:rPr>
              <a:t>1min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A3FA0-2CD5-4FC0-83B5-44BC22A32A2A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198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Aufbau und </a:t>
            </a:r>
            <a:r>
              <a:rPr lang="en-US" dirty="0" err="1">
                <a:cs typeface="Calibri"/>
              </a:rPr>
              <a:t>architektur</a:t>
            </a:r>
            <a:r>
              <a:rPr lang="en-US" dirty="0">
                <a:cs typeface="Calibri"/>
              </a:rPr>
              <a:t> der </a:t>
            </a:r>
            <a:r>
              <a:rPr lang="en-US" dirty="0" err="1">
                <a:cs typeface="Calibri"/>
              </a:rPr>
              <a:t>solftwre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erklären</a:t>
            </a:r>
            <a:r>
              <a:rPr lang="en-US" dirty="0">
                <a:cs typeface="Calibri"/>
              </a:rPr>
              <a:t>. Web </a:t>
            </a:r>
            <a:r>
              <a:rPr lang="en-US" dirty="0" err="1">
                <a:cs typeface="Calibri"/>
              </a:rPr>
              <a:t>usb</a:t>
            </a:r>
            <a:r>
              <a:rPr lang="en-US" dirty="0">
                <a:cs typeface="Calibri"/>
              </a:rPr>
              <a:t>, browser only, no backend, </a:t>
            </a:r>
            <a:r>
              <a:rPr lang="en-US" dirty="0" err="1">
                <a:cs typeface="Calibri"/>
              </a:rPr>
              <a:t>gleiches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ui</a:t>
            </a:r>
            <a:r>
              <a:rPr lang="en-US" dirty="0">
                <a:cs typeface="Calibri"/>
              </a:rPr>
              <a:t> für </a:t>
            </a:r>
            <a:r>
              <a:rPr lang="en-US" dirty="0" err="1">
                <a:cs typeface="Calibri"/>
              </a:rPr>
              <a:t>jden</a:t>
            </a:r>
            <a:r>
              <a:rPr lang="en-US" dirty="0">
                <a:cs typeface="Calibri"/>
              </a:rPr>
              <a:t> slider. </a:t>
            </a:r>
            <a:r>
              <a:rPr lang="en-US" dirty="0" err="1">
                <a:cs typeface="Calibri"/>
              </a:rPr>
              <a:t>Vercel</a:t>
            </a:r>
            <a:endParaRPr lang="en-US" dirty="0" err="1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 dirty="0" err="1"/>
              <a:t>Ursprünglich</a:t>
            </a:r>
            <a:r>
              <a:rPr lang="en-US" dirty="0"/>
              <a:t> auf </a:t>
            </a:r>
            <a:r>
              <a:rPr lang="en-US" dirty="0" err="1"/>
              <a:t>jedem</a:t>
            </a:r>
            <a:r>
              <a:rPr lang="en-US" dirty="0"/>
              <a:t> great (Auch handy </a:t>
            </a:r>
            <a:r>
              <a:rPr lang="en-US" dirty="0" err="1"/>
              <a:t>usw</a:t>
            </a:r>
            <a:r>
              <a:rPr lang="en-US" dirty="0"/>
              <a:t>)</a:t>
            </a:r>
            <a:endParaRPr lang="en-US" dirty="0">
              <a:ea typeface="Calibri"/>
              <a:cs typeface="Calibri" panose="020F0502020204030204"/>
            </a:endParaRPr>
          </a:p>
          <a:p>
            <a:endParaRPr lang="en-US">
              <a:ea typeface="Calibri"/>
              <a:cs typeface="Calibri" panose="020F0502020204030204"/>
            </a:endParaRPr>
          </a:p>
          <a:p>
            <a:pPr marL="228600" indent="-228600">
              <a:buAutoNum type="arabicPeriod"/>
            </a:pPr>
            <a:r>
              <a:rPr lang="en-US" dirty="0">
                <a:ea typeface="Calibri"/>
                <a:cs typeface="Calibri" panose="020F0502020204030204"/>
              </a:rPr>
              <a:t>2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programme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28600" indent="-228600">
              <a:buAutoNum type="arabicPeriod"/>
            </a:pPr>
            <a:r>
              <a:rPr lang="en-US" dirty="0" err="1">
                <a:ea typeface="Calibri" panose="020F0502020204030204"/>
                <a:cs typeface="Calibri" panose="020F0502020204030204"/>
              </a:rPr>
              <a:t>Zusammenspiel</a:t>
            </a:r>
            <a:r>
              <a:rPr lang="en-US" dirty="0">
                <a:ea typeface="Calibri" panose="020F0502020204030204"/>
                <a:cs typeface="Calibri" panose="020F0502020204030204"/>
              </a:rPr>
              <a:t> der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beiden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28600" indent="-228600">
              <a:buAutoNum type="arabicPeriod"/>
            </a:pPr>
            <a:r>
              <a:rPr lang="en-US" dirty="0" err="1">
                <a:ea typeface="Calibri" panose="020F0502020204030204"/>
                <a:cs typeface="Calibri" panose="020F0502020204030204"/>
              </a:rPr>
              <a:t>Benutzeroberfläch</a:t>
            </a:r>
            <a:r>
              <a:rPr lang="en-US" dirty="0">
                <a:ea typeface="Calibri" panose="020F0502020204030204"/>
                <a:cs typeface="Calibri" panose="020F0502020204030204"/>
              </a:rPr>
              <a:t> </a:t>
            </a:r>
          </a:p>
          <a:p>
            <a:pPr marL="228600" indent="-2286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UI &gt;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Anforderungen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28600" indent="-2286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Firmware</a:t>
            </a:r>
          </a:p>
          <a:p>
            <a:pPr marL="228600" indent="-228600">
              <a:buAutoNum type="arabicPeriod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r>
              <a:rPr lang="en-US" dirty="0">
                <a:cs typeface="Calibri" panose="020F0502020204030204"/>
              </a:rPr>
              <a:t>1.5min (5:30 </a:t>
            </a:r>
            <a:r>
              <a:rPr lang="en-US" dirty="0" err="1">
                <a:cs typeface="Calibri" panose="020F0502020204030204"/>
              </a:rPr>
              <a:t>minuten</a:t>
            </a:r>
            <a:r>
              <a:rPr lang="en-US" dirty="0">
                <a:cs typeface="Calibri" panose="020F0502020204030204"/>
              </a:rPr>
              <a:t>)</a:t>
            </a:r>
            <a:endParaRPr lang="en-US" dirty="0">
              <a:ea typeface="Calibri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A3FA0-2CD5-4FC0-83B5-44BC22A32A2A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4994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4ACD0-2842-453B-DF5D-5199607AE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EDF4A6-55B9-F7C1-78D6-86149DAED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C45F6C-97D2-2A5A-283D-C5D4A23251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Verbinden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Kalibrieren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Templates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Speed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Range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Logs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Slider </a:t>
            </a:r>
            <a:r>
              <a:rPr lang="en-US" dirty="0" err="1">
                <a:cs typeface="Calibri"/>
              </a:rPr>
              <a:t>nochmal</a:t>
            </a:r>
            <a:r>
              <a:rPr lang="en-US" dirty="0">
                <a:cs typeface="Calibri"/>
              </a:rPr>
              <a:t>  </a:t>
            </a:r>
            <a:r>
              <a:rPr lang="en-US" dirty="0" err="1">
                <a:cs typeface="Calibri"/>
              </a:rPr>
              <a:t>aufbau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kurze</a:t>
            </a:r>
            <a:r>
              <a:rPr lang="en-US" dirty="0">
                <a:cs typeface="Calibri"/>
              </a:rPr>
              <a:t> repetition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b="1" dirty="0">
              <a:cs typeface="Calibri"/>
            </a:endParaRPr>
          </a:p>
          <a:p>
            <a:r>
              <a:rPr lang="en-US" b="1">
                <a:cs typeface="Calibri"/>
              </a:rPr>
              <a:t>6 min demo</a:t>
            </a:r>
          </a:p>
          <a:p>
            <a:endParaRPr lang="en-US" b="1" dirty="0">
              <a:ea typeface="Calibri"/>
              <a:cs typeface="Calibri"/>
            </a:endParaRPr>
          </a:p>
          <a:p>
            <a:r>
              <a:rPr lang="en-US" b="1" dirty="0">
                <a:ea typeface="Calibri"/>
                <a:cs typeface="Calibri"/>
              </a:rPr>
              <a:t>Noé bis </a:t>
            </a:r>
            <a:r>
              <a:rPr lang="en-US" b="1">
                <a:ea typeface="Calibri"/>
                <a:cs typeface="Calibri"/>
              </a:rPr>
              <a:t>hier 8:30 min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700A8-17DC-E190-A07F-F0BDBB86A3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A3FA0-2CD5-4FC0-83B5-44BC22A32A2A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76574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F3F01-4404-E11C-4580-BDD6FE243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36132C-EA03-6F14-2027-7D409556C5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9215-7CEB-384D-213A-D2F940AAC9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1 min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Nun das beste zum schluss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 err="1">
                <a:ea typeface="Calibri"/>
                <a:cs typeface="Calibri"/>
              </a:rPr>
              <a:t>Bereits</a:t>
            </a:r>
            <a:r>
              <a:rPr lang="en-US">
                <a:ea typeface="Calibri"/>
                <a:cs typeface="Calibri"/>
              </a:rPr>
              <a:t> am </a:t>
            </a:r>
            <a:r>
              <a:rPr lang="en-US" err="1">
                <a:ea typeface="Calibri"/>
                <a:cs typeface="Calibri"/>
              </a:rPr>
              <a:t>anfang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entschieden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Was </a:t>
            </a:r>
            <a:r>
              <a:rPr lang="en-US" err="1">
                <a:ea typeface="Calibri"/>
                <a:cs typeface="Calibri"/>
              </a:rPr>
              <a:t>ist</a:t>
            </a:r>
            <a:r>
              <a:rPr lang="en-US">
                <a:ea typeface="Calibri"/>
                <a:cs typeface="Calibri"/>
              </a:rPr>
              <a:t> opensource?</a:t>
            </a:r>
          </a:p>
          <a:p>
            <a:r>
              <a:rPr lang="en-US" err="1">
                <a:ea typeface="Calibri"/>
                <a:cs typeface="Calibri"/>
              </a:rPr>
              <a:t>Wiso</a:t>
            </a:r>
            <a:r>
              <a:rPr lang="en-US">
                <a:ea typeface="Calibri"/>
                <a:cs typeface="Calibri"/>
              </a:rPr>
              <a:t>?</a:t>
            </a:r>
          </a:p>
          <a:p>
            <a:r>
              <a:rPr lang="en-US">
                <a:ea typeface="Calibri"/>
                <a:cs typeface="Calibri"/>
              </a:rPr>
              <a:t>Was </a:t>
            </a:r>
            <a:r>
              <a:rPr lang="en-US" err="1">
                <a:ea typeface="Calibri"/>
                <a:cs typeface="Calibri"/>
              </a:rPr>
              <a:t>ist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github</a:t>
            </a:r>
            <a:r>
              <a:rPr lang="en-US">
                <a:ea typeface="Calibri"/>
                <a:cs typeface="Calibri"/>
              </a:rPr>
              <a:t>? </a:t>
            </a:r>
            <a:r>
              <a:rPr lang="en-US" err="1">
                <a:ea typeface="Calibri"/>
                <a:cs typeface="Calibri"/>
              </a:rPr>
              <a:t>Github</a:t>
            </a:r>
            <a:r>
              <a:rPr lang="en-US">
                <a:ea typeface="Calibri"/>
                <a:cs typeface="Calibri"/>
              </a:rPr>
              <a:t>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9C3AD-8CF4-F056-9CE9-072A8C7A0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A3FA0-2CD5-4FC0-83B5-44BC22A32A2A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2852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15768-0FDB-C8A9-2C4F-8A966D80C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17CEE8-8E31-C801-84D0-3AC30ECEFE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58E7D5-E0C5-B387-D9BF-DDA925AD06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Was </a:t>
            </a:r>
            <a:r>
              <a:rPr lang="en-US" err="1">
                <a:ea typeface="Calibri"/>
                <a:cs typeface="Calibri"/>
              </a:rPr>
              <a:t>ist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github</a:t>
            </a:r>
            <a:r>
              <a:rPr lang="en-US">
                <a:ea typeface="Calibri"/>
                <a:cs typeface="Calibri"/>
              </a:rPr>
              <a:t>? </a:t>
            </a:r>
            <a:r>
              <a:rPr lang="en-US" err="1">
                <a:ea typeface="Calibri"/>
                <a:cs typeface="Calibri"/>
              </a:rPr>
              <a:t>Github</a:t>
            </a:r>
            <a:r>
              <a:rPr lang="en-US">
                <a:ea typeface="Calibri"/>
                <a:cs typeface="Calibri"/>
              </a:rPr>
              <a:t>.</a:t>
            </a:r>
          </a:p>
          <a:p>
            <a:r>
              <a:rPr lang="en-US">
                <a:ea typeface="Calibri"/>
                <a:cs typeface="Calibri"/>
              </a:rPr>
              <a:t>Stern da </a:t>
            </a:r>
            <a:r>
              <a:rPr lang="en-US" err="1">
                <a:ea typeface="Calibri"/>
                <a:cs typeface="Calibri"/>
              </a:rPr>
              <a:t>lassen</a:t>
            </a:r>
            <a:r>
              <a:rPr lang="en-US">
                <a:ea typeface="Calibri"/>
                <a:cs typeface="Calibri"/>
              </a:rPr>
              <a:t> </a:t>
            </a:r>
          </a:p>
          <a:p>
            <a:r>
              <a:rPr lang="en-US" err="1">
                <a:ea typeface="Calibri"/>
                <a:cs typeface="Calibri"/>
              </a:rPr>
              <a:t>Besuchen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43EE4-92AB-D4A0-404C-0FCA022AD3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A3FA0-2CD5-4FC0-83B5-44BC22A32A2A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8646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89A69-CD7C-C80B-270D-ECB251673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C021B5-755B-7386-9468-906DDB5BE3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CC3846-B1E6-70D9-2460-1D80A7A308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Arsch</a:t>
            </a:r>
            <a:r>
              <a:rPr lang="en-US"/>
              <a:t> </a:t>
            </a:r>
            <a:r>
              <a:rPr lang="en-US" err="1"/>
              <a:t>gerettet</a:t>
            </a:r>
            <a:r>
              <a:rPr lang="en-US"/>
              <a:t> </a:t>
            </a:r>
            <a:r>
              <a:rPr lang="en-US" err="1"/>
              <a:t>wegen</a:t>
            </a:r>
            <a:r>
              <a:rPr lang="en-US"/>
              <a:t> 5 head </a:t>
            </a:r>
            <a:r>
              <a:rPr lang="en-US" err="1"/>
              <a:t>architektur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Was </a:t>
            </a:r>
            <a:r>
              <a:rPr lang="en-US" err="1"/>
              <a:t>uns</a:t>
            </a:r>
            <a:r>
              <a:rPr lang="en-US"/>
              <a:t> </a:t>
            </a:r>
            <a:r>
              <a:rPr lang="en-US" err="1"/>
              <a:t>auffiel</a:t>
            </a:r>
            <a:r>
              <a:rPr lang="en-US"/>
              <a:t> </a:t>
            </a:r>
            <a:r>
              <a:rPr lang="en-US" err="1"/>
              <a:t>beim</a:t>
            </a:r>
            <a:r>
              <a:rPr lang="en-US"/>
              <a:t> </a:t>
            </a:r>
            <a:r>
              <a:rPr lang="en-US" err="1"/>
              <a:t>brauchen</a:t>
            </a:r>
            <a:r>
              <a:rPr lang="en-US"/>
              <a:t>:</a:t>
            </a:r>
          </a:p>
          <a:p>
            <a:r>
              <a:rPr lang="en-US" err="1"/>
              <a:t>Unpraktisch</a:t>
            </a:r>
            <a:r>
              <a:rPr lang="en-US"/>
              <a:t> </a:t>
            </a:r>
            <a:r>
              <a:rPr lang="en-US" err="1"/>
              <a:t>ohne</a:t>
            </a:r>
            <a:r>
              <a:rPr lang="en-US"/>
              <a:t> batterie</a:t>
            </a:r>
          </a:p>
          <a:p>
            <a:r>
              <a:rPr lang="en-US" err="1"/>
              <a:t>Unpraktisch</a:t>
            </a:r>
            <a:r>
              <a:rPr lang="en-US"/>
              <a:t> </a:t>
            </a:r>
            <a:r>
              <a:rPr lang="en-US" err="1"/>
              <a:t>nur</a:t>
            </a:r>
            <a:r>
              <a:rPr lang="en-US"/>
              <a:t> </a:t>
            </a:r>
            <a:r>
              <a:rPr lang="en-US" err="1"/>
              <a:t>mit</a:t>
            </a:r>
            <a:r>
              <a:rPr lang="en-US"/>
              <a:t> </a:t>
            </a:r>
            <a:r>
              <a:rPr lang="en-US" err="1"/>
              <a:t>kabel</a:t>
            </a:r>
            <a:r>
              <a:rPr lang="en-US"/>
              <a:t> &amp; laptop</a:t>
            </a:r>
          </a:p>
          <a:p>
            <a:endParaRPr lang="en-US"/>
          </a:p>
          <a:p>
            <a:r>
              <a:rPr lang="en-US"/>
              <a:t>Gedanken für </a:t>
            </a:r>
            <a:r>
              <a:rPr lang="en-US" err="1"/>
              <a:t>eine</a:t>
            </a:r>
            <a:r>
              <a:rPr lang="en-US"/>
              <a:t> 2 Version:</a:t>
            </a:r>
          </a:p>
          <a:p>
            <a:r>
              <a:rPr lang="en-US"/>
              <a:t>Batterie </a:t>
            </a:r>
            <a:r>
              <a:rPr lang="en-US" err="1"/>
              <a:t>betrieben</a:t>
            </a:r>
            <a:r>
              <a:rPr lang="en-US"/>
              <a:t>.</a:t>
            </a:r>
          </a:p>
          <a:p>
            <a:r>
              <a:rPr lang="en-US"/>
              <a:t>Wireless</a:t>
            </a:r>
          </a:p>
          <a:p>
            <a:r>
              <a:rPr lang="en-US"/>
              <a:t>Mehr </a:t>
            </a:r>
            <a:r>
              <a:rPr lang="en-US" err="1"/>
              <a:t>kompatible</a:t>
            </a:r>
            <a:r>
              <a:rPr lang="en-US"/>
              <a:t> </a:t>
            </a:r>
            <a:r>
              <a:rPr lang="en-US" err="1"/>
              <a:t>geräte</a:t>
            </a:r>
          </a:p>
          <a:p>
            <a:r>
              <a:rPr lang="en-US"/>
              <a:t>Onboard controls</a:t>
            </a:r>
          </a:p>
          <a:p>
            <a:endParaRPr lang="en-US"/>
          </a:p>
          <a:p>
            <a:r>
              <a:rPr lang="en-US"/>
              <a:t>Outro video </a:t>
            </a:r>
            <a:r>
              <a:rPr lang="en-US" err="1"/>
              <a:t>ankündigen</a:t>
            </a:r>
            <a:r>
              <a:rPr lang="en-US"/>
              <a:t>. </a:t>
            </a:r>
          </a:p>
          <a:p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64F20-8755-85BB-3E26-9BBF9BDA4A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A3FA0-2CD5-4FC0-83B5-44BC22A32A2A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4446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CH"/>
              <a:t>Intro Video Aufnahmen vom </a:t>
            </a:r>
            <a:r>
              <a:rPr lang="de-CH" err="1"/>
              <a:t>slider</a:t>
            </a:r>
            <a:r>
              <a:rPr lang="de-CH"/>
              <a:t> selber</a:t>
            </a:r>
          </a:p>
          <a:p>
            <a:pPr marL="228600" indent="-228600">
              <a:buAutoNum type="arabicPeriod"/>
            </a:pPr>
            <a:endParaRPr lang="de-CH"/>
          </a:p>
          <a:p>
            <a:pPr marL="228600" indent="-228600">
              <a:buAutoNum type="arabicPeriod"/>
            </a:pPr>
            <a:r>
              <a:rPr lang="de-CH"/>
              <a:t>Vision (Planung)</a:t>
            </a:r>
            <a:endParaRPr lang="de-CH">
              <a:cs typeface="Calibri"/>
            </a:endParaRPr>
          </a:p>
          <a:p>
            <a:pPr marL="228600" indent="-228600">
              <a:buAutoNum type="arabicPeriod"/>
            </a:pPr>
            <a:endParaRPr lang="de-CH"/>
          </a:p>
          <a:p>
            <a:pPr marL="228600" indent="-228600">
              <a:buAutoNum type="arabicPeriod"/>
            </a:pPr>
            <a:r>
              <a:rPr lang="de-CH"/>
              <a:t>Konstruktion / Umsetzung / </a:t>
            </a:r>
            <a:r>
              <a:rPr lang="de-CH" err="1"/>
              <a:t>Monatge</a:t>
            </a:r>
            <a:endParaRPr lang="de-CH"/>
          </a:p>
          <a:p>
            <a:pPr marL="228600" indent="-228600">
              <a:buAutoNum type="arabicPeriod"/>
            </a:pPr>
            <a:endParaRPr lang="de-CH"/>
          </a:p>
          <a:p>
            <a:pPr marL="228600" indent="-228600">
              <a:buAutoNum type="arabicPeriod"/>
            </a:pPr>
            <a:r>
              <a:rPr lang="de-CH"/>
              <a:t>Software</a:t>
            </a:r>
            <a:endParaRPr lang="de-CH">
              <a:cs typeface="Calibri"/>
            </a:endParaRPr>
          </a:p>
          <a:p>
            <a:pPr marL="228600" indent="-228600">
              <a:buAutoNum type="arabicPeriod"/>
            </a:pPr>
            <a:endParaRPr lang="de-CH"/>
          </a:p>
          <a:p>
            <a:pPr marL="228600" indent="-228600">
              <a:buAutoNum type="arabicPeriod"/>
            </a:pPr>
            <a:r>
              <a:rPr lang="de-CH"/>
              <a:t>Outro Video Aufnahmen mit dem </a:t>
            </a:r>
            <a:r>
              <a:rPr lang="de-CH" err="1"/>
              <a:t>slider</a:t>
            </a:r>
            <a:r>
              <a:rPr lang="de-CH"/>
              <a:t>.</a:t>
            </a:r>
          </a:p>
          <a:p>
            <a:pPr marL="228600" indent="-228600">
              <a:buAutoNum type="arabicPeriod"/>
            </a:pPr>
            <a:endParaRPr lang="de-CH">
              <a:cs typeface="Calibri"/>
            </a:endParaRPr>
          </a:p>
          <a:p>
            <a:r>
              <a:rPr lang="de-CH">
                <a:cs typeface="Calibri"/>
              </a:rPr>
              <a:t>30 sec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A3FA0-2CD5-4FC0-83B5-44BC22A32A2A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5702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de-CH">
                <a:cs typeface="Calibri"/>
              </a:rPr>
              <a:t>Wie sind wir darauf gekommen (Brain </a:t>
            </a:r>
            <a:r>
              <a:rPr lang="de-CH" err="1">
                <a:cs typeface="Calibri"/>
              </a:rPr>
              <a:t>storming</a:t>
            </a:r>
            <a:r>
              <a:rPr lang="de-CH">
                <a:cs typeface="Calibri"/>
              </a:rPr>
              <a:t> </a:t>
            </a:r>
            <a:r>
              <a:rPr lang="de-CH" err="1">
                <a:cs typeface="Calibri"/>
              </a:rPr>
              <a:t>proccess</a:t>
            </a:r>
            <a:r>
              <a:rPr lang="de-CH">
                <a:cs typeface="Calibri"/>
              </a:rPr>
              <a:t>) etwas mit </a:t>
            </a:r>
            <a:r>
              <a:rPr lang="de-CH" err="1">
                <a:cs typeface="Calibri"/>
              </a:rPr>
              <a:t>arduino</a:t>
            </a:r>
            <a:r>
              <a:rPr lang="de-CH">
                <a:cs typeface="Calibri"/>
              </a:rPr>
              <a:t>, etwas mit </a:t>
            </a:r>
            <a:r>
              <a:rPr lang="de-CH" err="1">
                <a:cs typeface="Calibri"/>
              </a:rPr>
              <a:t>software</a:t>
            </a:r>
            <a:r>
              <a:rPr lang="de-CH">
                <a:cs typeface="Calibri"/>
              </a:rPr>
              <a:t>, etwas was wir brauchen können, nicht zu gross, nicht zu teuer aber </a:t>
            </a:r>
            <a:r>
              <a:rPr lang="de-CH" err="1">
                <a:cs typeface="Calibri"/>
              </a:rPr>
              <a:t>gorss</a:t>
            </a:r>
            <a:r>
              <a:rPr lang="de-CH">
                <a:cs typeface="Calibri"/>
              </a:rPr>
              <a:t> genug...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de-CH">
                <a:cs typeface="Calibri"/>
              </a:rPr>
              <a:t>Was haben wir uns vorgestellt wie es werden soll</a:t>
            </a:r>
          </a:p>
          <a:p>
            <a:pPr marL="171450" indent="-171450">
              <a:buFont typeface="Arial"/>
              <a:buChar char="•"/>
            </a:pPr>
            <a:r>
              <a:rPr lang="de-CH">
                <a:cs typeface="Calibri"/>
              </a:rPr>
              <a:t>Ziele vorstellen. </a:t>
            </a:r>
            <a:r>
              <a:rPr lang="de-CH" err="1">
                <a:cs typeface="Calibri"/>
              </a:rPr>
              <a:t>OpenSource</a:t>
            </a:r>
            <a:r>
              <a:rPr lang="de-CH">
                <a:cs typeface="Calibri"/>
              </a:rPr>
              <a:t> </a:t>
            </a:r>
            <a:r>
              <a:rPr lang="de-CH" err="1">
                <a:cs typeface="Calibri"/>
              </a:rPr>
              <a:t>usw</a:t>
            </a:r>
            <a:r>
              <a:rPr lang="de-CH">
                <a:cs typeface="Calibri"/>
              </a:rPr>
              <a:t> </a:t>
            </a:r>
          </a:p>
          <a:p>
            <a:pPr marL="171450" indent="-171450">
              <a:buFont typeface="Arial"/>
              <a:buChar char="•"/>
            </a:pPr>
            <a:endParaRPr lang="de-CH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de-CH">
                <a:cs typeface="Calibri"/>
              </a:rPr>
              <a:t>Was ist </a:t>
            </a:r>
            <a:r>
              <a:rPr lang="de-CH" err="1">
                <a:cs typeface="Calibri"/>
              </a:rPr>
              <a:t>opensource</a:t>
            </a:r>
            <a:r>
              <a:rPr lang="de-CH">
                <a:cs typeface="Calibri"/>
              </a:rPr>
              <a:t>?</a:t>
            </a:r>
          </a:p>
          <a:p>
            <a:pPr marL="0" indent="0">
              <a:buFont typeface="Arial"/>
              <a:buNone/>
            </a:pPr>
            <a:endParaRPr lang="de-CH">
              <a:cs typeface="Calibri"/>
            </a:endParaRPr>
          </a:p>
          <a:p>
            <a:pPr marL="0" indent="0">
              <a:buFont typeface="Arial"/>
              <a:buNone/>
            </a:pPr>
            <a:r>
              <a:rPr lang="de-CH">
                <a:cs typeface="Calibri"/>
              </a:rPr>
              <a:t>1.5min</a:t>
            </a:r>
          </a:p>
          <a:p>
            <a:pPr>
              <a:buFont typeface="Arial"/>
            </a:pPr>
            <a:endParaRPr lang="de-CH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A3FA0-2CD5-4FC0-83B5-44BC22A32A2A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3324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err="1">
                <a:cs typeface="Calibri"/>
              </a:rPr>
              <a:t>Welche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sachen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mustten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beachtet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werden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Wie </a:t>
            </a:r>
            <a:r>
              <a:rPr lang="en-US" dirty="0" err="1">
                <a:cs typeface="Calibri"/>
              </a:rPr>
              <a:t>ist</a:t>
            </a:r>
            <a:r>
              <a:rPr lang="en-US" dirty="0">
                <a:cs typeface="Calibri"/>
              </a:rPr>
              <a:t> der slider </a:t>
            </a:r>
            <a:r>
              <a:rPr lang="en-US" dirty="0" err="1">
                <a:cs typeface="Calibri"/>
              </a:rPr>
              <a:t>aufgebaut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High level </a:t>
            </a:r>
            <a:r>
              <a:rPr lang="en-US" dirty="0" err="1">
                <a:cs typeface="Calibri"/>
              </a:rPr>
              <a:t>erklärung</a:t>
            </a:r>
            <a:r>
              <a:rPr lang="en-US" dirty="0">
                <a:cs typeface="Calibri"/>
              </a:rPr>
              <a:t> der </a:t>
            </a:r>
            <a:r>
              <a:rPr lang="en-US" dirty="0" err="1">
                <a:cs typeface="Calibri"/>
              </a:rPr>
              <a:t>verbindungen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aller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komponenten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Grober plan der hardware </a:t>
            </a:r>
            <a:r>
              <a:rPr lang="en-US" dirty="0" err="1">
                <a:cs typeface="Calibri"/>
              </a:rPr>
              <a:t>dann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überleitung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wir</a:t>
            </a:r>
            <a:r>
              <a:rPr lang="en-US" dirty="0">
                <a:cs typeface="Calibri"/>
              </a:rPr>
              <a:t> das </a:t>
            </a:r>
            <a:r>
              <a:rPr lang="en-US" dirty="0" err="1">
                <a:cs typeface="Calibri"/>
              </a:rPr>
              <a:t>mit</a:t>
            </a:r>
            <a:r>
              <a:rPr lang="en-US" dirty="0">
                <a:cs typeface="Calibri"/>
              </a:rPr>
              <a:t> den </a:t>
            </a:r>
            <a:r>
              <a:rPr lang="en-US" dirty="0" err="1">
                <a:cs typeface="Calibri"/>
              </a:rPr>
              <a:t>verfügbare</a:t>
            </a:r>
            <a:r>
              <a:rPr lang="en-US" dirty="0">
                <a:cs typeface="Calibri"/>
              </a:rPr>
              <a:t> tools </a:t>
            </a:r>
            <a:r>
              <a:rPr lang="en-US" dirty="0" err="1">
                <a:cs typeface="Calibri"/>
              </a:rPr>
              <a:t>gemcht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haben</a:t>
            </a:r>
            <a:r>
              <a:rPr lang="en-US" dirty="0">
                <a:cs typeface="Calibri"/>
              </a:rPr>
              <a:t>. (</a:t>
            </a:r>
            <a:r>
              <a:rPr lang="en-US" dirty="0" err="1">
                <a:cs typeface="Calibri"/>
              </a:rPr>
              <a:t>nächste</a:t>
            </a:r>
            <a:r>
              <a:rPr lang="en-US" dirty="0">
                <a:cs typeface="Calibri"/>
              </a:rPr>
              <a:t> folie)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1.5min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A3FA0-2CD5-4FC0-83B5-44BC22A32A2A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0197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err="1">
                <a:cs typeface="Calibri"/>
              </a:rPr>
              <a:t>Welche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sachen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mustten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beachtet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werden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Wie </a:t>
            </a:r>
            <a:r>
              <a:rPr lang="en-US" err="1">
                <a:cs typeface="Calibri"/>
              </a:rPr>
              <a:t>ist</a:t>
            </a:r>
            <a:r>
              <a:rPr lang="en-US">
                <a:cs typeface="Calibri"/>
              </a:rPr>
              <a:t> der slider </a:t>
            </a:r>
            <a:r>
              <a:rPr lang="en-US" err="1">
                <a:cs typeface="Calibri"/>
              </a:rPr>
              <a:t>aufgebaut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High level </a:t>
            </a:r>
            <a:r>
              <a:rPr lang="en-US" err="1">
                <a:cs typeface="Calibri"/>
              </a:rPr>
              <a:t>erklärung</a:t>
            </a:r>
            <a:r>
              <a:rPr lang="en-US">
                <a:cs typeface="Calibri"/>
              </a:rPr>
              <a:t> der </a:t>
            </a:r>
            <a:r>
              <a:rPr lang="en-US" err="1">
                <a:cs typeface="Calibri"/>
              </a:rPr>
              <a:t>verbindungen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aller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komponenten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Grober plan der hardware </a:t>
            </a:r>
            <a:r>
              <a:rPr lang="en-US" err="1">
                <a:cs typeface="Calibri"/>
              </a:rPr>
              <a:t>dann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überleitung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wie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wir</a:t>
            </a:r>
            <a:r>
              <a:rPr lang="en-US">
                <a:cs typeface="Calibri"/>
              </a:rPr>
              <a:t> das </a:t>
            </a:r>
            <a:r>
              <a:rPr lang="en-US" err="1">
                <a:cs typeface="Calibri"/>
              </a:rPr>
              <a:t>mit</a:t>
            </a:r>
            <a:r>
              <a:rPr lang="en-US">
                <a:cs typeface="Calibri"/>
              </a:rPr>
              <a:t> den </a:t>
            </a:r>
            <a:r>
              <a:rPr lang="en-US" err="1">
                <a:cs typeface="Calibri"/>
              </a:rPr>
              <a:t>verfügbare</a:t>
            </a:r>
            <a:r>
              <a:rPr lang="en-US">
                <a:cs typeface="Calibri"/>
              </a:rPr>
              <a:t> tools </a:t>
            </a:r>
            <a:r>
              <a:rPr lang="en-US" err="1">
                <a:cs typeface="Calibri"/>
              </a:rPr>
              <a:t>gemcht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haben</a:t>
            </a:r>
            <a:r>
              <a:rPr lang="en-US">
                <a:cs typeface="Calibri"/>
              </a:rPr>
              <a:t>. (</a:t>
            </a:r>
            <a:r>
              <a:rPr lang="en-US" err="1">
                <a:cs typeface="Calibri"/>
              </a:rPr>
              <a:t>nächste</a:t>
            </a:r>
            <a:r>
              <a:rPr lang="en-US">
                <a:cs typeface="Calibri"/>
              </a:rPr>
              <a:t> folie)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30 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A3FA0-2CD5-4FC0-83B5-44BC22A32A2A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94135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cs typeface="Calibri"/>
              </a:rPr>
              <a:t>Verfügbare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mittel</a:t>
            </a:r>
            <a:r>
              <a:rPr lang="en-US">
                <a:cs typeface="Calibri"/>
              </a:rPr>
              <a:t> für die </a:t>
            </a:r>
            <a:r>
              <a:rPr lang="en-US" err="1">
                <a:cs typeface="Calibri"/>
              </a:rPr>
              <a:t>realisireung</a:t>
            </a:r>
            <a:r>
              <a:rPr lang="en-US">
                <a:cs typeface="Calibri"/>
              </a:rPr>
              <a:t>  </a:t>
            </a:r>
            <a:r>
              <a:rPr lang="en-US" err="1">
                <a:cs typeface="Calibri"/>
              </a:rPr>
              <a:t>vorstellen</a:t>
            </a:r>
            <a:r>
              <a:rPr lang="en-US">
                <a:cs typeface="Calibri"/>
              </a:rPr>
              <a:t> (3d print, </a:t>
            </a:r>
            <a:r>
              <a:rPr lang="en-US" err="1">
                <a:cs typeface="Calibri"/>
              </a:rPr>
              <a:t>löten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programmieren</a:t>
            </a:r>
            <a:r>
              <a:rPr lang="en-US">
                <a:cs typeface="Calibri"/>
              </a:rPr>
              <a:t>)</a:t>
            </a:r>
          </a:p>
          <a:p>
            <a:endParaRPr lang="de-CH"/>
          </a:p>
          <a:p>
            <a:r>
              <a:rPr lang="de-CH">
                <a:cs typeface="Calibri" panose="020F0502020204030204"/>
              </a:rPr>
              <a:t>1min</a:t>
            </a:r>
          </a:p>
          <a:p>
            <a:endParaRPr lang="de-CH">
              <a:cs typeface="Calibri" panose="020F0502020204030204"/>
            </a:endParaRPr>
          </a:p>
          <a:p>
            <a:r>
              <a:rPr lang="de-CH">
                <a:cs typeface="Calibri" panose="020F0502020204030204"/>
              </a:rPr>
              <a:t>Noe bis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A3FA0-2CD5-4FC0-83B5-44BC22A32A2A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851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Erst </a:t>
            </a:r>
            <a:r>
              <a:rPr lang="de-CH" dirty="0" err="1"/>
              <a:t>skizze</a:t>
            </a:r>
            <a:r>
              <a:rPr lang="de-CH" dirty="0"/>
              <a:t> erstellt dann weiter </a:t>
            </a:r>
            <a:r>
              <a:rPr lang="de-CH" dirty="0" err="1"/>
              <a:t>entwicklet</a:t>
            </a:r>
            <a:r>
              <a:rPr lang="de-CH" dirty="0"/>
              <a:t> zu einer 3d </a:t>
            </a:r>
            <a:r>
              <a:rPr lang="de-CH" dirty="0" err="1"/>
              <a:t>zeichnung</a:t>
            </a:r>
            <a:r>
              <a:rPr lang="de-CH" dirty="0"/>
              <a:t>. Elemente mit 3d </a:t>
            </a:r>
            <a:r>
              <a:rPr lang="de-CH" dirty="0" err="1"/>
              <a:t>drucker</a:t>
            </a:r>
            <a:r>
              <a:rPr lang="de-CH" dirty="0"/>
              <a:t> gedruckt (</a:t>
            </a:r>
            <a:r>
              <a:rPr lang="de-CH" dirty="0" err="1"/>
              <a:t>video</a:t>
            </a:r>
            <a:r>
              <a:rPr lang="de-CH" dirty="0"/>
              <a:t>)</a:t>
            </a:r>
          </a:p>
          <a:p>
            <a:endParaRPr lang="de-CH">
              <a:cs typeface="Calibri"/>
            </a:endParaRPr>
          </a:p>
          <a:p>
            <a:r>
              <a:rPr lang="de-CH" dirty="0">
                <a:cs typeface="Calibri"/>
              </a:rPr>
              <a:t>1.5min (2:30min bis hier)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A3FA0-2CD5-4FC0-83B5-44BC22A32A2A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9584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9AD1E-D5AC-440B-8164-FCA92EF25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4F36F7D-E6B8-7D00-90D2-DDCC069883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469BFD8-147A-0485-03EF-B5EF49399F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Erst </a:t>
            </a:r>
            <a:r>
              <a:rPr lang="de-CH" dirty="0" err="1"/>
              <a:t>skizze</a:t>
            </a:r>
            <a:r>
              <a:rPr lang="de-CH" dirty="0"/>
              <a:t> erstellt dann weiter </a:t>
            </a:r>
            <a:r>
              <a:rPr lang="de-CH" dirty="0" err="1"/>
              <a:t>entwicklet</a:t>
            </a:r>
            <a:r>
              <a:rPr lang="de-CH" dirty="0"/>
              <a:t> zu einer 3d </a:t>
            </a:r>
            <a:r>
              <a:rPr lang="de-CH" dirty="0" err="1"/>
              <a:t>zeichnung</a:t>
            </a:r>
            <a:r>
              <a:rPr lang="de-CH" dirty="0"/>
              <a:t>. Elemente mit 3d </a:t>
            </a:r>
            <a:r>
              <a:rPr lang="de-CH" dirty="0" err="1"/>
              <a:t>drucker</a:t>
            </a:r>
            <a:r>
              <a:rPr lang="de-CH" dirty="0"/>
              <a:t> gedruckt (</a:t>
            </a:r>
            <a:r>
              <a:rPr lang="de-CH" dirty="0" err="1"/>
              <a:t>video</a:t>
            </a:r>
            <a:r>
              <a:rPr lang="de-CH" dirty="0"/>
              <a:t>)</a:t>
            </a:r>
          </a:p>
          <a:p>
            <a:endParaRPr lang="de-CH" dirty="0"/>
          </a:p>
          <a:p>
            <a:r>
              <a:rPr lang="de-CH" dirty="0"/>
              <a:t>1.5min (2:30 min bis hier)</a:t>
            </a:r>
            <a:endParaRPr lang="de-CH" dirty="0">
              <a:cs typeface="Calibri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378DA1-5BC4-AF0B-BFA7-F7C4C93CA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A3FA0-2CD5-4FC0-83B5-44BC22A32A2A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2731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Nach dem </a:t>
            </a:r>
            <a:r>
              <a:rPr lang="de-CH" dirty="0" err="1"/>
              <a:t>produkt</a:t>
            </a:r>
            <a:r>
              <a:rPr lang="de-CH" dirty="0"/>
              <a:t> design kommt </a:t>
            </a:r>
            <a:r>
              <a:rPr lang="de-CH" dirty="0" err="1"/>
              <a:t>elekrtornik</a:t>
            </a:r>
            <a:endParaRPr lang="de-CH" dirty="0"/>
          </a:p>
          <a:p>
            <a:endParaRPr lang="de-CH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Aufbau der </a:t>
            </a:r>
            <a:r>
              <a:rPr lang="de-CH" dirty="0" err="1"/>
              <a:t>elektronik</a:t>
            </a:r>
            <a:r>
              <a:rPr lang="de-CH" dirty="0"/>
              <a:t> erklären</a:t>
            </a:r>
            <a:endParaRPr lang="de-CH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Motor –&gt; </a:t>
            </a:r>
            <a:r>
              <a:rPr lang="de-CH" dirty="0" err="1"/>
              <a:t>driver</a:t>
            </a:r>
            <a:r>
              <a:rPr lang="de-CH" dirty="0"/>
              <a:t> -&gt; Arduino &lt;- Switch 2x</a:t>
            </a:r>
            <a:endParaRPr lang="de-CH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CH">
              <a:cs typeface="Calibri" panose="020F0502020204030204"/>
            </a:endParaRPr>
          </a:p>
          <a:p>
            <a:r>
              <a:rPr lang="de-CH" dirty="0"/>
              <a:t>1.5min (4 min bis hier)</a:t>
            </a:r>
            <a:endParaRPr lang="de-CH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A3FA0-2CD5-4FC0-83B5-44BC22A32A2A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6396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Lmjh6cg5ZMA?feature=oembed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yCTgPbpovs8?feature=oembed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20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OpenSlide V1 | DIY Camera Slider">
            <a:hlinkClick r:id="" action="ppaction://media"/>
            <a:extLst>
              <a:ext uri="{FF2B5EF4-FFF2-40B4-BE49-F238E27FC236}">
                <a16:creationId xmlns:a16="http://schemas.microsoft.com/office/drawing/2014/main" id="{D9543395-EDA7-E4F5-3E16-C76A41E6F19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76" y="-4762"/>
            <a:ext cx="12187236" cy="686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70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98B53-78C1-DEDF-9A0B-94BF8FD5B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Elektronik</a:t>
            </a:r>
          </a:p>
        </p:txBody>
      </p:sp>
      <p:pic>
        <p:nvPicPr>
          <p:cNvPr id="9" name="Grafik 8" descr="Ein Bild, das Elektronisches Bauteil, Elektronik, Elektrisches Bauelement, passives Bauelement enthält.&#10;&#10;Automatisch generierte Beschreibung">
            <a:extLst>
              <a:ext uri="{FF2B5EF4-FFF2-40B4-BE49-F238E27FC236}">
                <a16:creationId xmlns:a16="http://schemas.microsoft.com/office/drawing/2014/main" id="{66F56E96-496F-2851-E490-0B05A00AC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75" y="2759848"/>
            <a:ext cx="2133650" cy="2133650"/>
          </a:xfrm>
          <a:prstGeom prst="rect">
            <a:avLst/>
          </a:prstGeom>
        </p:spPr>
      </p:pic>
      <p:pic>
        <p:nvPicPr>
          <p:cNvPr id="2050" name="Picture 2" descr="jOY-iT Schrittmotor NEMA 17 SY42STH471684A">
            <a:extLst>
              <a:ext uri="{FF2B5EF4-FFF2-40B4-BE49-F238E27FC236}">
                <a16:creationId xmlns:a16="http://schemas.microsoft.com/office/drawing/2014/main" id="{F41D8F5B-1D73-5DC2-E327-65C25A201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783" y="2886090"/>
            <a:ext cx="2712735" cy="203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DDB97FE-448C-4023-1CE0-2D030E2CF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179" y="3638323"/>
            <a:ext cx="2825621" cy="285455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23D4407-214D-4BBC-4242-FA11D389A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179" y="365125"/>
            <a:ext cx="2825621" cy="2854552"/>
          </a:xfrm>
          <a:prstGeom prst="rect">
            <a:avLst/>
          </a:prstGeom>
        </p:spPr>
      </p:pic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42C4D938-093A-999D-D9C1-0B2DE4362641}"/>
              </a:ext>
            </a:extLst>
          </p:cNvPr>
          <p:cNvCxnSpPr>
            <a:stCxn id="9" idx="0"/>
            <a:endCxn id="12" idx="1"/>
          </p:cNvCxnSpPr>
          <p:nvPr/>
        </p:nvCxnSpPr>
        <p:spPr>
          <a:xfrm rot="5400000" flipH="1" flipV="1">
            <a:off x="6828366" y="1060036"/>
            <a:ext cx="967447" cy="2432179"/>
          </a:xfrm>
          <a:prstGeom prst="bentConnector2">
            <a:avLst/>
          </a:prstGeom>
          <a:ln w="28575">
            <a:solidFill>
              <a:srgbClr val="B2E46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91948B14-D483-B808-F715-36E205B7530B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6836231" y="4153266"/>
            <a:ext cx="951717" cy="2432179"/>
          </a:xfrm>
          <a:prstGeom prst="bentConnector2">
            <a:avLst/>
          </a:prstGeom>
          <a:ln w="28575">
            <a:solidFill>
              <a:srgbClr val="B2E46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Elektronisches Bauteil, Elektrisches Bauelement, passives Bauelement, Elektronik enthält.&#10;&#10;Automatisch generierte Beschreibung">
            <a:extLst>
              <a:ext uri="{FF2B5EF4-FFF2-40B4-BE49-F238E27FC236}">
                <a16:creationId xmlns:a16="http://schemas.microsoft.com/office/drawing/2014/main" id="{A6622A46-EF3D-CB82-3730-05610355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350" y="3102286"/>
            <a:ext cx="1791210" cy="1791210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18B9035F-8433-4940-4FC8-117F122494AA}"/>
              </a:ext>
            </a:extLst>
          </p:cNvPr>
          <p:cNvCxnSpPr/>
          <p:nvPr/>
        </p:nvCxnSpPr>
        <p:spPr>
          <a:xfrm flipH="1" flipV="1">
            <a:off x="2284728" y="4030088"/>
            <a:ext cx="718322" cy="1"/>
          </a:xfrm>
          <a:prstGeom prst="straightConnector1">
            <a:avLst/>
          </a:prstGeom>
          <a:ln w="28575">
            <a:solidFill>
              <a:srgbClr val="B2E4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74D194F-AD6D-479B-DCCE-73F31F5400D8}"/>
              </a:ext>
            </a:extLst>
          </p:cNvPr>
          <p:cNvCxnSpPr>
            <a:cxnSpLocks/>
          </p:cNvCxnSpPr>
          <p:nvPr/>
        </p:nvCxnSpPr>
        <p:spPr>
          <a:xfrm flipH="1" flipV="1">
            <a:off x="4248583" y="3993679"/>
            <a:ext cx="780727" cy="12390"/>
          </a:xfrm>
          <a:prstGeom prst="straightConnector1">
            <a:avLst/>
          </a:prstGeom>
          <a:ln w="28575">
            <a:solidFill>
              <a:srgbClr val="B2E4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E807C93-70ED-A13E-C469-31F4A8185873}"/>
              </a:ext>
            </a:extLst>
          </p:cNvPr>
          <p:cNvSpPr txBox="1"/>
          <p:nvPr/>
        </p:nvSpPr>
        <p:spPr>
          <a:xfrm>
            <a:off x="890426" y="4957280"/>
            <a:ext cx="23116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cs typeface="Poppins"/>
              </a:rPr>
              <a:t>Motor</a:t>
            </a:r>
            <a:endParaRPr 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748B-7ECD-737D-6883-6E54F354EF62}"/>
              </a:ext>
            </a:extLst>
          </p:cNvPr>
          <p:cNvSpPr txBox="1"/>
          <p:nvPr/>
        </p:nvSpPr>
        <p:spPr>
          <a:xfrm>
            <a:off x="8527549" y="2851077"/>
            <a:ext cx="23116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cs typeface="Poppins"/>
              </a:rPr>
              <a:t>Endschalter</a:t>
            </a:r>
            <a:r>
              <a:rPr lang="en-US" b="1">
                <a:cs typeface="Poppins"/>
              </a:rPr>
              <a:t>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6948DE-587E-C15A-6E08-F27C43AAC138}"/>
              </a:ext>
            </a:extLst>
          </p:cNvPr>
          <p:cNvSpPr txBox="1"/>
          <p:nvPr/>
        </p:nvSpPr>
        <p:spPr>
          <a:xfrm>
            <a:off x="2893885" y="4957278"/>
            <a:ext cx="23116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Poppins"/>
              </a:rPr>
              <a:t>Motor Treiber</a:t>
            </a:r>
            <a:endParaRPr lang="en-US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3D2C23-E918-3D45-CBEA-9FDB39B60816}"/>
              </a:ext>
            </a:extLst>
          </p:cNvPr>
          <p:cNvSpPr txBox="1"/>
          <p:nvPr/>
        </p:nvSpPr>
        <p:spPr>
          <a:xfrm>
            <a:off x="8527549" y="6061751"/>
            <a:ext cx="23116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cs typeface="Poppins"/>
              </a:rPr>
              <a:t>Endschalter</a:t>
            </a:r>
            <a:r>
              <a:rPr lang="en-US" b="1">
                <a:cs typeface="Poppins"/>
              </a:rPr>
              <a:t> 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F8E720-0503-E83B-DDCF-37C83058306F}"/>
              </a:ext>
            </a:extLst>
          </p:cNvPr>
          <p:cNvSpPr txBox="1"/>
          <p:nvPr/>
        </p:nvSpPr>
        <p:spPr>
          <a:xfrm>
            <a:off x="5548043" y="4589121"/>
            <a:ext cx="23116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Poppins"/>
              </a:rPr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3535392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1ACACF-B929-F924-3F50-D4E663DF9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/>
              <a:t>Software</a:t>
            </a:r>
          </a:p>
        </p:txBody>
      </p:sp>
      <p:pic>
        <p:nvPicPr>
          <p:cNvPr id="3" name="Grafik 2" descr="Ein Bild, das Text, Computer, Software, Screenshot enthält.&#10;&#10;Beschreibung automatisch generiert.">
            <a:extLst>
              <a:ext uri="{FF2B5EF4-FFF2-40B4-BE49-F238E27FC236}">
                <a16:creationId xmlns:a16="http://schemas.microsoft.com/office/drawing/2014/main" id="{F279A5E6-FE0D-6DE1-777A-E2CE09366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14" y="-352243"/>
            <a:ext cx="10515600" cy="7886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5019E5-65BF-C37F-2DAD-02771F5E663C}"/>
              </a:ext>
            </a:extLst>
          </p:cNvPr>
          <p:cNvSpPr txBox="1"/>
          <p:nvPr/>
        </p:nvSpPr>
        <p:spPr>
          <a:xfrm>
            <a:off x="928687" y="1952624"/>
            <a:ext cx="417909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solidFill>
                  <a:srgbClr val="000000"/>
                </a:solidFill>
                <a:ea typeface="+mn-lt"/>
                <a:cs typeface="+mn-lt"/>
              </a:rPr>
              <a:t>Benutzeroberfläche</a:t>
            </a:r>
            <a:endParaRPr lang="en-US" b="1" err="1"/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Poppins"/>
              </a:rPr>
              <a:t>Intuitive </a:t>
            </a:r>
            <a:r>
              <a:rPr lang="en-US" dirty="0" err="1">
                <a:cs typeface="Poppins"/>
              </a:rPr>
              <a:t>Bedienung</a:t>
            </a:r>
            <a:endParaRPr lang="en-US" dirty="0"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Poppins"/>
              </a:rPr>
              <a:t>Hohe </a:t>
            </a:r>
            <a:r>
              <a:rPr lang="en-US" dirty="0" err="1">
                <a:cs typeface="Poppins"/>
              </a:rPr>
              <a:t>Erreichbarkeit</a:t>
            </a:r>
            <a:endParaRPr lang="en-US" dirty="0"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Poppins"/>
              </a:rPr>
              <a:t>Web-</a:t>
            </a:r>
            <a:r>
              <a:rPr lang="en-US" dirty="0" err="1">
                <a:cs typeface="Poppins"/>
              </a:rPr>
              <a:t>basiert</a:t>
            </a:r>
            <a:endParaRPr lang="en-US" dirty="0"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>
                <a:cs typeface="Poppins"/>
              </a:rPr>
              <a:t>Lauft</a:t>
            </a:r>
            <a:r>
              <a:rPr lang="en-US" dirty="0">
                <a:cs typeface="Poppins"/>
              </a:rPr>
              <a:t> auf </a:t>
            </a:r>
            <a:r>
              <a:rPr lang="en-US" dirty="0" err="1">
                <a:cs typeface="Poppins"/>
              </a:rPr>
              <a:t>einem</a:t>
            </a:r>
            <a:r>
              <a:rPr lang="en-US" dirty="0">
                <a:cs typeface="Poppins"/>
              </a:rPr>
              <a:t> Laptop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Poppi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E5E4-A902-B278-862D-78E8981DECE2}"/>
              </a:ext>
            </a:extLst>
          </p:cNvPr>
          <p:cNvSpPr txBox="1"/>
          <p:nvPr/>
        </p:nvSpPr>
        <p:spPr>
          <a:xfrm>
            <a:off x="928687" y="3498711"/>
            <a:ext cx="417909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Firmware</a:t>
            </a:r>
            <a:endParaRPr lang="en-US" b="1" err="1"/>
          </a:p>
          <a:p>
            <a:pPr marL="285750" indent="-285750">
              <a:buFont typeface="Arial"/>
              <a:buChar char="•"/>
            </a:pPr>
            <a:r>
              <a:rPr lang="en-US">
                <a:cs typeface="Poppins"/>
              </a:rPr>
              <a:t>Keep it simple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cs typeface="Poppins"/>
              </a:rPr>
              <a:t>Stabilität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cs typeface="Poppins"/>
              </a:rPr>
              <a:t>Läuft</a:t>
            </a:r>
            <a:r>
              <a:rPr lang="en-US">
                <a:cs typeface="Poppins"/>
              </a:rPr>
              <a:t> auf dem Slider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08886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D36AA-3700-C72C-0F9A-248FE1A4C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Computer, Software, Screenshot enthält.&#10;&#10;Beschreibung automatisch generiert.">
            <a:extLst>
              <a:ext uri="{FF2B5EF4-FFF2-40B4-BE49-F238E27FC236}">
                <a16:creationId xmlns:a16="http://schemas.microsoft.com/office/drawing/2014/main" id="{1C211A33-418B-2154-59CD-C91B7F482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14" y="-1233305"/>
            <a:ext cx="11825287" cy="887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80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29077-0D11-2E15-8AC2-F06CA4C92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92C53C-3A69-DCC9-5DBD-EB4A6559C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>
                <a:cs typeface="Poppins"/>
              </a:rPr>
              <a:t>Open</a:t>
            </a:r>
            <a:r>
              <a:rPr lang="de-CH">
                <a:cs typeface="Poppins"/>
              </a:rPr>
              <a:t>(Slide)</a:t>
            </a:r>
            <a:r>
              <a:rPr lang="de-CH" b="1">
                <a:cs typeface="Poppins"/>
              </a:rPr>
              <a:t>Source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A36820-D6C8-25F5-CA85-99CCA1C32A4C}"/>
              </a:ext>
            </a:extLst>
          </p:cNvPr>
          <p:cNvSpPr txBox="1"/>
          <p:nvPr/>
        </p:nvSpPr>
        <p:spPr>
          <a:xfrm>
            <a:off x="878305" y="1845296"/>
            <a:ext cx="479191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>
                <a:cs typeface="Poppins"/>
              </a:rPr>
              <a:t>OpenSource</a:t>
            </a:r>
            <a:endParaRPr lang="en-US"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Poppins"/>
              </a:rPr>
              <a:t>Für </a:t>
            </a:r>
            <a:r>
              <a:rPr lang="en-US" err="1">
                <a:cs typeface="Poppins"/>
              </a:rPr>
              <a:t>jeden</a:t>
            </a:r>
            <a:r>
              <a:rPr lang="en-US">
                <a:cs typeface="Poppins"/>
              </a:rPr>
              <a:t> </a:t>
            </a:r>
            <a:r>
              <a:rPr lang="en-US" err="1">
                <a:cs typeface="Poppins"/>
              </a:rPr>
              <a:t>verfügbar</a:t>
            </a:r>
            <a:endParaRPr lang="en-US"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Poppins"/>
              </a:rPr>
              <a:t>Offen für </a:t>
            </a:r>
            <a:r>
              <a:rPr lang="en-US" err="1">
                <a:cs typeface="Poppins"/>
              </a:rPr>
              <a:t>Mitwirkende</a:t>
            </a:r>
            <a:endParaRPr lang="en-US"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Poppins"/>
              </a:rPr>
              <a:t>Inspiration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Poppi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F3271B-1290-8742-2F40-F90A9CC88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179" y="1537368"/>
            <a:ext cx="11391900" cy="8547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C3F91C-4F42-F1C2-9BD0-D4123913EDE2}"/>
              </a:ext>
            </a:extLst>
          </p:cNvPr>
          <p:cNvSpPr txBox="1"/>
          <p:nvPr/>
        </p:nvSpPr>
        <p:spPr>
          <a:xfrm>
            <a:off x="2257246" y="-3292415"/>
            <a:ext cx="88133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Poppins"/>
                <a:cs typeface="Arial"/>
              </a:rPr>
              <a:t>www.github.com/sempex/openslide</a:t>
            </a:r>
          </a:p>
        </p:txBody>
      </p:sp>
    </p:spTree>
    <p:extLst>
      <p:ext uri="{BB962C8B-B14F-4D97-AF65-F5344CB8AC3E}">
        <p14:creationId xmlns:p14="http://schemas.microsoft.com/office/powerpoint/2010/main" val="3681643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80A52-7F06-DC18-8535-B7350AC52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9B7AD1-51DD-574E-5CC4-842A50360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54815" y="224448"/>
            <a:ext cx="10515600" cy="1325563"/>
          </a:xfrm>
        </p:spPr>
        <p:txBody>
          <a:bodyPr/>
          <a:lstStyle/>
          <a:p>
            <a:r>
              <a:rPr lang="de-CH" b="1">
                <a:cs typeface="Poppins"/>
              </a:rPr>
              <a:t>Open</a:t>
            </a:r>
            <a:r>
              <a:rPr lang="de-CH">
                <a:cs typeface="Poppins"/>
              </a:rPr>
              <a:t>(Slide)</a:t>
            </a:r>
            <a:r>
              <a:rPr lang="de-CH" b="1">
                <a:cs typeface="Poppins"/>
              </a:rPr>
              <a:t>Source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CBE8E5-905B-AA41-2B57-2D60C2E70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6519" y="-432477"/>
            <a:ext cx="13246579" cy="99417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8FE451-CDD7-7350-3374-24873E3BEAE0}"/>
              </a:ext>
            </a:extLst>
          </p:cNvPr>
          <p:cNvSpPr txBox="1"/>
          <p:nvPr/>
        </p:nvSpPr>
        <p:spPr>
          <a:xfrm>
            <a:off x="-5778412" y="1715900"/>
            <a:ext cx="479191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>
                <a:cs typeface="Poppins"/>
              </a:rPr>
              <a:t>OpenSource</a:t>
            </a:r>
            <a:endParaRPr lang="en-US"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Poppins"/>
              </a:rPr>
              <a:t>Für </a:t>
            </a:r>
            <a:r>
              <a:rPr lang="en-US" err="1">
                <a:cs typeface="Poppins"/>
              </a:rPr>
              <a:t>jeden</a:t>
            </a:r>
            <a:r>
              <a:rPr lang="en-US">
                <a:cs typeface="Poppins"/>
              </a:rPr>
              <a:t> </a:t>
            </a:r>
            <a:r>
              <a:rPr lang="en-US" err="1">
                <a:cs typeface="Poppins"/>
              </a:rPr>
              <a:t>verfügbar</a:t>
            </a:r>
            <a:endParaRPr lang="en-US"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Poppins"/>
              </a:rPr>
              <a:t>Offen für </a:t>
            </a:r>
            <a:r>
              <a:rPr lang="en-US" err="1">
                <a:cs typeface="Poppins"/>
              </a:rPr>
              <a:t>Mitwirkende</a:t>
            </a:r>
            <a:endParaRPr lang="en-US"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Poppins"/>
              </a:rPr>
              <a:t>Inspiration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Poppi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CBB27B-99C5-E337-18F8-DCBC0C2B3807}"/>
              </a:ext>
            </a:extLst>
          </p:cNvPr>
          <p:cNvSpPr txBox="1"/>
          <p:nvPr/>
        </p:nvSpPr>
        <p:spPr>
          <a:xfrm>
            <a:off x="2415397" y="531962"/>
            <a:ext cx="88133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Poppins"/>
                <a:cs typeface="Arial"/>
              </a:rPr>
              <a:t>www.github.com/sempex/openslide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F98BFDE-F8C2-577C-18FD-B1BEAF3E4E43}"/>
              </a:ext>
            </a:extLst>
          </p:cNvPr>
          <p:cNvSpPr/>
          <p:nvPr/>
        </p:nvSpPr>
        <p:spPr>
          <a:xfrm>
            <a:off x="18040246" y="3112401"/>
            <a:ext cx="2524114" cy="1202796"/>
          </a:xfrm>
          <a:prstGeom prst="roundRect">
            <a:avLst/>
          </a:prstGeom>
          <a:gradFill flip="none" rotWithShape="1">
            <a:gsLst>
              <a:gs pos="0">
                <a:srgbClr val="B2E46B"/>
              </a:gs>
              <a:gs pos="100000">
                <a:srgbClr val="D9F99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CH" sz="3200" b="1">
                <a:solidFill>
                  <a:schemeClr val="tx1"/>
                </a:solidFill>
                <a:cs typeface="Poppins"/>
              </a:rPr>
              <a:t>Modulare Bauweise</a:t>
            </a:r>
          </a:p>
        </p:txBody>
      </p:sp>
      <p:sp>
        <p:nvSpPr>
          <p:cNvPr id="10" name="Rechteck: abgerundete Ecken 8">
            <a:extLst>
              <a:ext uri="{FF2B5EF4-FFF2-40B4-BE49-F238E27FC236}">
                <a16:creationId xmlns:a16="http://schemas.microsoft.com/office/drawing/2014/main" id="{E881CECE-2998-360D-C4B9-023C8D1076BE}"/>
              </a:ext>
            </a:extLst>
          </p:cNvPr>
          <p:cNvSpPr/>
          <p:nvPr/>
        </p:nvSpPr>
        <p:spPr>
          <a:xfrm>
            <a:off x="24260813" y="3155532"/>
            <a:ext cx="2663717" cy="1202796"/>
          </a:xfrm>
          <a:prstGeom prst="roundRect">
            <a:avLst/>
          </a:prstGeom>
          <a:gradFill flip="none" rotWithShape="1">
            <a:gsLst>
              <a:gs pos="0">
                <a:srgbClr val="B2E46B"/>
              </a:gs>
              <a:gs pos="100000">
                <a:srgbClr val="D9F99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CH" sz="3200" b="1">
                <a:solidFill>
                  <a:schemeClr val="tx1"/>
                </a:solidFill>
                <a:cs typeface="Poppins"/>
              </a:rPr>
              <a:t>Kenntnisse</a:t>
            </a:r>
          </a:p>
        </p:txBody>
      </p:sp>
      <p:sp>
        <p:nvSpPr>
          <p:cNvPr id="12" name="Rechteck: abgerundete Ecken 9">
            <a:extLst>
              <a:ext uri="{FF2B5EF4-FFF2-40B4-BE49-F238E27FC236}">
                <a16:creationId xmlns:a16="http://schemas.microsoft.com/office/drawing/2014/main" id="{3ECDFB50-32A3-8D68-9250-63D0709A94DF}"/>
              </a:ext>
            </a:extLst>
          </p:cNvPr>
          <p:cNvSpPr/>
          <p:nvPr/>
        </p:nvSpPr>
        <p:spPr>
          <a:xfrm>
            <a:off x="32504416" y="3155533"/>
            <a:ext cx="2663717" cy="1202796"/>
          </a:xfrm>
          <a:prstGeom prst="roundRect">
            <a:avLst/>
          </a:prstGeom>
          <a:gradFill flip="none" rotWithShape="1">
            <a:gsLst>
              <a:gs pos="0">
                <a:srgbClr val="B2E46B"/>
              </a:gs>
              <a:gs pos="100000">
                <a:srgbClr val="D9F99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CH" sz="3200" b="1">
                <a:solidFill>
                  <a:schemeClr val="tx1"/>
                </a:solidFill>
                <a:ea typeface="+mn-lt"/>
                <a:cs typeface="+mn-lt"/>
              </a:rPr>
              <a:t>Aufwand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2125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44C10-8977-B150-42A0-5BA949BD7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22FBD46-D43C-3309-67A5-222005C45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6519" y="5528329"/>
            <a:ext cx="13246579" cy="99417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BFD75A-3261-C392-4CE7-AF74091436A2}"/>
              </a:ext>
            </a:extLst>
          </p:cNvPr>
          <p:cNvSpPr txBox="1"/>
          <p:nvPr/>
        </p:nvSpPr>
        <p:spPr>
          <a:xfrm>
            <a:off x="2344841" y="-949705"/>
            <a:ext cx="88133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Poppins"/>
                <a:cs typeface="Arial"/>
              </a:rPr>
              <a:t>www.github.com/sempex/openslide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8133E3C-9B17-02D8-3292-A267D7272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b="1"/>
              <a:t>Fazit</a:t>
            </a:r>
          </a:p>
        </p:txBody>
      </p:sp>
      <p:sp>
        <p:nvSpPr>
          <p:cNvPr id="6" name="Rechteck: abgerundete Ecken 7">
            <a:extLst>
              <a:ext uri="{FF2B5EF4-FFF2-40B4-BE49-F238E27FC236}">
                <a16:creationId xmlns:a16="http://schemas.microsoft.com/office/drawing/2014/main" id="{E657E8AE-1800-36E5-BBE1-0CCFADBCCB5B}"/>
              </a:ext>
            </a:extLst>
          </p:cNvPr>
          <p:cNvSpPr/>
          <p:nvPr/>
        </p:nvSpPr>
        <p:spPr>
          <a:xfrm>
            <a:off x="801793" y="3069269"/>
            <a:ext cx="2524114" cy="1202796"/>
          </a:xfrm>
          <a:prstGeom prst="roundRect">
            <a:avLst/>
          </a:prstGeom>
          <a:gradFill flip="none" rotWithShape="1">
            <a:gsLst>
              <a:gs pos="0">
                <a:srgbClr val="B2E46B"/>
              </a:gs>
              <a:gs pos="100000">
                <a:srgbClr val="D9F99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CH" sz="3200" b="1">
                <a:solidFill>
                  <a:schemeClr val="tx1"/>
                </a:solidFill>
                <a:cs typeface="Poppins"/>
              </a:rPr>
              <a:t>Modulare Bauweise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B10E797D-41CB-F96E-1C1A-400B82C3E535}"/>
              </a:ext>
            </a:extLst>
          </p:cNvPr>
          <p:cNvSpPr/>
          <p:nvPr/>
        </p:nvSpPr>
        <p:spPr>
          <a:xfrm>
            <a:off x="4693228" y="3069268"/>
            <a:ext cx="2663717" cy="1202796"/>
          </a:xfrm>
          <a:prstGeom prst="roundRect">
            <a:avLst/>
          </a:prstGeom>
          <a:gradFill flip="none" rotWithShape="1">
            <a:gsLst>
              <a:gs pos="0">
                <a:srgbClr val="B2E46B"/>
              </a:gs>
              <a:gs pos="100000">
                <a:srgbClr val="D9F99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CH" sz="3200" b="1">
                <a:solidFill>
                  <a:schemeClr val="tx1"/>
                </a:solidFill>
                <a:cs typeface="Poppins"/>
              </a:rPr>
              <a:t>Kenntnisse</a:t>
            </a:r>
          </a:p>
        </p:txBody>
      </p:sp>
      <p:sp>
        <p:nvSpPr>
          <p:cNvPr id="11" name="Rechteck: abgerundete Ecken 9">
            <a:extLst>
              <a:ext uri="{FF2B5EF4-FFF2-40B4-BE49-F238E27FC236}">
                <a16:creationId xmlns:a16="http://schemas.microsoft.com/office/drawing/2014/main" id="{7F46953D-1540-89C6-DE6D-69C91B004036}"/>
              </a:ext>
            </a:extLst>
          </p:cNvPr>
          <p:cNvSpPr/>
          <p:nvPr/>
        </p:nvSpPr>
        <p:spPr>
          <a:xfrm>
            <a:off x="8724265" y="3069269"/>
            <a:ext cx="2663717" cy="1202796"/>
          </a:xfrm>
          <a:prstGeom prst="roundRect">
            <a:avLst/>
          </a:prstGeom>
          <a:gradFill flip="none" rotWithShape="1">
            <a:gsLst>
              <a:gs pos="0">
                <a:srgbClr val="B2E46B"/>
              </a:gs>
              <a:gs pos="100000">
                <a:srgbClr val="D9F99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CH" sz="3200" b="1">
                <a:solidFill>
                  <a:schemeClr val="tx1"/>
                </a:solidFill>
                <a:ea typeface="+mn-lt"/>
                <a:cs typeface="+mn-lt"/>
              </a:rPr>
              <a:t>Aufwand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73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F9EDD-D588-280D-075F-5A36C8964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cs typeface="Poppins"/>
              </a:rPr>
              <a:t>Outro video</a:t>
            </a:r>
          </a:p>
        </p:txBody>
      </p:sp>
      <p:pic>
        <p:nvPicPr>
          <p:cNvPr id="3" name="Online Media 2" title="Shots with OpenSlide V1">
            <a:hlinkClick r:id="" action="ppaction://media"/>
            <a:extLst>
              <a:ext uri="{FF2B5EF4-FFF2-40B4-BE49-F238E27FC236}">
                <a16:creationId xmlns:a16="http://schemas.microsoft.com/office/drawing/2014/main" id="{1D743CD9-EED4-EC1D-B26F-9D20B2BF82B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1838" y="-4010"/>
            <a:ext cx="1219726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66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12CA35-AA81-049F-7646-9E8F1C42A27A}"/>
              </a:ext>
            </a:extLst>
          </p:cNvPr>
          <p:cNvSpPr txBox="1"/>
          <p:nvPr/>
        </p:nvSpPr>
        <p:spPr>
          <a:xfrm>
            <a:off x="978946" y="746760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Assets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360BAF1-182E-F42E-FBBB-7FC88BC43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6867" y="4792709"/>
            <a:ext cx="16185420" cy="270973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75DD0525-D242-4E61-3394-69870FEE3467}"/>
              </a:ext>
            </a:extLst>
          </p:cNvPr>
          <p:cNvSpPr txBox="1"/>
          <p:nvPr/>
        </p:nvSpPr>
        <p:spPr>
          <a:xfrm>
            <a:off x="1222786" y="5925979"/>
            <a:ext cx="1158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>
                <a:solidFill>
                  <a:schemeClr val="bg1"/>
                </a:solidFill>
              </a:rPr>
              <a:t>01</a:t>
            </a:r>
          </a:p>
        </p:txBody>
      </p:sp>
      <p:pic>
        <p:nvPicPr>
          <p:cNvPr id="3" name="Grafik 2" descr="Text Box">
            <a:extLst>
              <a:ext uri="{FF2B5EF4-FFF2-40B4-BE49-F238E27FC236}">
                <a16:creationId xmlns:a16="http://schemas.microsoft.com/office/drawing/2014/main" id="{E28877F7-EE82-1EEA-832E-36E37C4FB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42875"/>
            <a:ext cx="5762625" cy="276225"/>
          </a:xfrm>
          <a:prstGeom prst="rect">
            <a:avLst/>
          </a:prstGeom>
        </p:spPr>
      </p:pic>
      <p:pic>
        <p:nvPicPr>
          <p:cNvPr id="5" name="Grafik 4" descr="Text Box">
            <a:extLst>
              <a:ext uri="{FF2B5EF4-FFF2-40B4-BE49-F238E27FC236}">
                <a16:creationId xmlns:a16="http://schemas.microsoft.com/office/drawing/2014/main" id="{8A5DB15E-AD3B-D514-366A-7B6D6E932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998" y="318721"/>
            <a:ext cx="2533650" cy="276225"/>
          </a:xfrm>
          <a:prstGeom prst="rect">
            <a:avLst/>
          </a:prstGeom>
        </p:spPr>
      </p:pic>
      <p:pic>
        <p:nvPicPr>
          <p:cNvPr id="6" name="Grafik 5" descr="Ein Bild, das Person, Im Haus, Kleidung, Brille enthält.&#10;&#10;Automatisch generierte Beschreibung">
            <a:extLst>
              <a:ext uri="{FF2B5EF4-FFF2-40B4-BE49-F238E27FC236}">
                <a16:creationId xmlns:a16="http://schemas.microsoft.com/office/drawing/2014/main" id="{D254A0C6-13AE-7761-264F-4A84579D1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98" y="587496"/>
            <a:ext cx="2524125" cy="3533775"/>
          </a:xfrm>
          <a:prstGeom prst="rect">
            <a:avLst/>
          </a:prstGeom>
        </p:spPr>
      </p:pic>
      <p:pic>
        <p:nvPicPr>
          <p:cNvPr id="7" name="Grafik 6" descr="Ein Bild, das Person, Im Haus, Kopfhörer, Musik enthält.&#10;&#10;Beschreibung automatisch generiert.">
            <a:extLst>
              <a:ext uri="{FF2B5EF4-FFF2-40B4-BE49-F238E27FC236}">
                <a16:creationId xmlns:a16="http://schemas.microsoft.com/office/drawing/2014/main" id="{292D49F0-E344-9996-FA28-D842A52D5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7586" y="316147"/>
            <a:ext cx="3095625" cy="1647825"/>
          </a:xfrm>
          <a:prstGeom prst="rect">
            <a:avLst/>
          </a:prstGeom>
        </p:spPr>
      </p:pic>
      <p:pic>
        <p:nvPicPr>
          <p:cNvPr id="8" name="Grafik 7" descr="Ein Bild, das Elektronik, Kabel, Person, Gerät enthält.&#10;&#10;Automatisch generierte Beschreibung">
            <a:extLst>
              <a:ext uri="{FF2B5EF4-FFF2-40B4-BE49-F238E27FC236}">
                <a16:creationId xmlns:a16="http://schemas.microsoft.com/office/drawing/2014/main" id="{4CD88985-7CED-78C7-FA48-925D7FB3C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353" y="1571130"/>
            <a:ext cx="3086100" cy="1771650"/>
          </a:xfrm>
          <a:prstGeom prst="rect">
            <a:avLst/>
          </a:prstGeom>
        </p:spPr>
      </p:pic>
      <p:pic>
        <p:nvPicPr>
          <p:cNvPr id="10" name="Grafik 9" descr="Ein Bild, das Text, Screenshot, 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95654B79-371F-B6F9-E4A1-DB7C50220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019" y="792505"/>
            <a:ext cx="9144000" cy="6858000"/>
          </a:xfrm>
          <a:prstGeom prst="rect">
            <a:avLst/>
          </a:prstGeom>
        </p:spPr>
      </p:pic>
      <p:pic>
        <p:nvPicPr>
          <p:cNvPr id="11" name="Grafik 10" descr="Ein Bild, das Text, Computer, Software, Screenshot enthält.&#10;&#10;Beschreibung automatisch generiert.">
            <a:extLst>
              <a:ext uri="{FF2B5EF4-FFF2-40B4-BE49-F238E27FC236}">
                <a16:creationId xmlns:a16="http://schemas.microsoft.com/office/drawing/2014/main" id="{BCD87BF3-5789-2E99-7153-99C004C61B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3973" y="142963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62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de-DE" b="1" err="1">
                <a:cs typeface="Poppins" panose="00000500000000000000" pitchFamily="2" charset="0"/>
              </a:rPr>
              <a:t>OpenSlide</a:t>
            </a:r>
            <a:r>
              <a:rPr lang="de-DE" b="1">
                <a:latin typeface="Poppins" panose="00000500000000000000" pitchFamily="2" charset="0"/>
                <a:cs typeface="Poppins" panose="00000500000000000000" pitchFamily="2" charset="0"/>
              </a:rPr>
              <a:t> V1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de-DE">
                <a:latin typeface="Poppins" panose="00000500000000000000" pitchFamily="2" charset="0"/>
                <a:cs typeface="Poppins" panose="00000500000000000000" pitchFamily="2" charset="0"/>
              </a:rPr>
              <a:t>Motorisierter </a:t>
            </a:r>
            <a:r>
              <a:rPr lang="de-DE" err="1">
                <a:latin typeface="Poppins" panose="00000500000000000000" pitchFamily="2" charset="0"/>
                <a:cs typeface="Poppins" panose="00000500000000000000" pitchFamily="2" charset="0"/>
              </a:rPr>
              <a:t>Kameraslider</a:t>
            </a:r>
            <a:endParaRPr lang="de-DE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1DE833E-FB2F-873D-46CF-90E15A587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84" y="3377682"/>
            <a:ext cx="20088222" cy="334803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F862F52-2EBE-2089-CF3F-6024C2D4FF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"/>
          <a:stretch/>
        </p:blipFill>
        <p:spPr>
          <a:xfrm>
            <a:off x="7700975" y="-3029751"/>
            <a:ext cx="7149810" cy="1116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97E92C7-D05A-3DBA-3ECC-2AE87BB67566}"/>
              </a:ext>
            </a:extLst>
          </p:cNvPr>
          <p:cNvCxnSpPr/>
          <p:nvPr/>
        </p:nvCxnSpPr>
        <p:spPr>
          <a:xfrm>
            <a:off x="1395663" y="2250701"/>
            <a:ext cx="0" cy="31161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B47043B8-B5BA-78D6-BCAC-68A91B398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/>
              <a:t>Inhalt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0E49EF07-1C1F-11B6-8B47-B6322D680F0B}"/>
              </a:ext>
            </a:extLst>
          </p:cNvPr>
          <p:cNvSpPr/>
          <p:nvPr/>
        </p:nvSpPr>
        <p:spPr>
          <a:xfrm>
            <a:off x="999564" y="1690689"/>
            <a:ext cx="802342" cy="789804"/>
          </a:xfrm>
          <a:prstGeom prst="roundRect">
            <a:avLst/>
          </a:prstGeom>
          <a:gradFill flip="none" rotWithShape="1">
            <a:gsLst>
              <a:gs pos="0">
                <a:srgbClr val="B2E46B"/>
              </a:gs>
              <a:gs pos="100000">
                <a:srgbClr val="D9F99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3200" b="1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BFD81B6-744E-F4A2-E8FD-D897FC9DEA70}"/>
              </a:ext>
            </a:extLst>
          </p:cNvPr>
          <p:cNvSpPr/>
          <p:nvPr/>
        </p:nvSpPr>
        <p:spPr>
          <a:xfrm>
            <a:off x="999564" y="2749740"/>
            <a:ext cx="802342" cy="789804"/>
          </a:xfrm>
          <a:prstGeom prst="roundRect">
            <a:avLst/>
          </a:prstGeom>
          <a:gradFill flip="none" rotWithShape="1">
            <a:gsLst>
              <a:gs pos="0">
                <a:srgbClr val="B2E46B"/>
              </a:gs>
              <a:gs pos="100000">
                <a:srgbClr val="D9F99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3200" b="1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08EC6A0-1AA1-01C9-716A-F532C1DA2D37}"/>
              </a:ext>
            </a:extLst>
          </p:cNvPr>
          <p:cNvSpPr txBox="1"/>
          <p:nvPr/>
        </p:nvSpPr>
        <p:spPr>
          <a:xfrm>
            <a:off x="1945341" y="2905780"/>
            <a:ext cx="264458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 sz="2800" b="1"/>
              <a:t>Umsetzung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BD19FA0-5926-39F0-A983-16AA5B829DB7}"/>
              </a:ext>
            </a:extLst>
          </p:cNvPr>
          <p:cNvSpPr txBox="1"/>
          <p:nvPr/>
        </p:nvSpPr>
        <p:spPr>
          <a:xfrm>
            <a:off x="1946158" y="1823461"/>
            <a:ext cx="2456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/>
              <a:t>Vision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0BCD3663-B596-1B51-825B-DF8A0906D420}"/>
              </a:ext>
            </a:extLst>
          </p:cNvPr>
          <p:cNvSpPr/>
          <p:nvPr/>
        </p:nvSpPr>
        <p:spPr>
          <a:xfrm>
            <a:off x="999564" y="3808791"/>
            <a:ext cx="802342" cy="789804"/>
          </a:xfrm>
          <a:prstGeom prst="roundRect">
            <a:avLst/>
          </a:prstGeom>
          <a:gradFill flip="none" rotWithShape="1">
            <a:gsLst>
              <a:gs pos="0">
                <a:srgbClr val="B2E46B"/>
              </a:gs>
              <a:gs pos="100000">
                <a:srgbClr val="D9F99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3200" b="1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1AFD35E-FDA0-A742-7F9E-38EACFBBD40C}"/>
              </a:ext>
            </a:extLst>
          </p:cNvPr>
          <p:cNvSpPr txBox="1"/>
          <p:nvPr/>
        </p:nvSpPr>
        <p:spPr>
          <a:xfrm>
            <a:off x="1945341" y="3964831"/>
            <a:ext cx="2644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/>
              <a:t>Software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44711178-3460-B70E-4010-06C27B22702D}"/>
              </a:ext>
            </a:extLst>
          </p:cNvPr>
          <p:cNvSpPr/>
          <p:nvPr/>
        </p:nvSpPr>
        <p:spPr>
          <a:xfrm>
            <a:off x="999564" y="4867842"/>
            <a:ext cx="802342" cy="789804"/>
          </a:xfrm>
          <a:prstGeom prst="roundRect">
            <a:avLst/>
          </a:prstGeom>
          <a:gradFill flip="none" rotWithShape="1">
            <a:gsLst>
              <a:gs pos="0">
                <a:srgbClr val="B2E46B"/>
              </a:gs>
              <a:gs pos="100000">
                <a:srgbClr val="D9F99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3200" b="1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4E0D3B-992E-4993-7C0D-EB2877C720CE}"/>
              </a:ext>
            </a:extLst>
          </p:cNvPr>
          <p:cNvSpPr txBox="1"/>
          <p:nvPr/>
        </p:nvSpPr>
        <p:spPr>
          <a:xfrm>
            <a:off x="1945341" y="5023882"/>
            <a:ext cx="2644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/>
              <a:t>Fazit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CEDAFCF-F1AE-0F2B-78D5-0BEC6C8DF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41" y="1538499"/>
            <a:ext cx="22686012" cy="378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2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D8993D-E099-948B-4C55-C6F532AF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/>
              <a:t>Vision</a:t>
            </a:r>
          </a:p>
        </p:txBody>
      </p:sp>
      <p:pic>
        <p:nvPicPr>
          <p:cNvPr id="3" name="Grafik 2" descr="Ein Bild, das Person, Im Haus, Kleidung, Brille enthält.&#10;&#10;Automatisch generierte Beschreibung">
            <a:extLst>
              <a:ext uri="{FF2B5EF4-FFF2-40B4-BE49-F238E27FC236}">
                <a16:creationId xmlns:a16="http://schemas.microsoft.com/office/drawing/2014/main" id="{CD9ACF31-2492-229A-633F-2CCB088CF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970" y="-12521"/>
            <a:ext cx="5006000" cy="700768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2441328-4F6B-FC11-CE71-5EE0301CA20D}"/>
              </a:ext>
            </a:extLst>
          </p:cNvPr>
          <p:cNvSpPr txBox="1"/>
          <p:nvPr/>
        </p:nvSpPr>
        <p:spPr>
          <a:xfrm>
            <a:off x="944880" y="2164080"/>
            <a:ext cx="571500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CH" b="1"/>
              <a:t>Anforderungen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Projekt kombiniert alle Interessen.</a:t>
            </a:r>
            <a:endParaRPr lang="de-CH">
              <a:cs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Preiswert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Passend für eine VA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135F0D-5BF7-B9D2-6E2F-17EE02ACC55E}"/>
              </a:ext>
            </a:extLst>
          </p:cNvPr>
          <p:cNvSpPr txBox="1"/>
          <p:nvPr/>
        </p:nvSpPr>
        <p:spPr>
          <a:xfrm>
            <a:off x="944880" y="3837801"/>
            <a:ext cx="571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/>
              <a:t>Ziele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Motorisierter Kamera-Slider entwickeln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Kostenvergleich für unseren Slider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Projekt Open-Source machen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Grenzen unseres Sliders erkunden</a:t>
            </a:r>
          </a:p>
        </p:txBody>
      </p:sp>
    </p:spTree>
    <p:extLst>
      <p:ext uri="{BB962C8B-B14F-4D97-AF65-F5344CB8AC3E}">
        <p14:creationId xmlns:p14="http://schemas.microsoft.com/office/powerpoint/2010/main" val="4186396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2D5996-5E54-1E1F-C62A-BDF3AE003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/>
              <a:t>Umsetzung</a:t>
            </a:r>
          </a:p>
        </p:txBody>
      </p:sp>
      <p:pic>
        <p:nvPicPr>
          <p:cNvPr id="7" name="Grafik 6" descr="Ein Bild, das Screenshot, Text, Reihe, Design enthält.&#10;&#10;Automatisch generierte Beschreibung">
            <a:extLst>
              <a:ext uri="{FF2B5EF4-FFF2-40B4-BE49-F238E27FC236}">
                <a16:creationId xmlns:a16="http://schemas.microsoft.com/office/drawing/2014/main" id="{77390E38-E8A8-1441-E73A-E60E422B0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1317"/>
            <a:ext cx="10229038" cy="31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17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2D5996-5E54-1E1F-C62A-BDF3AE003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/>
              <a:t>Umsetzung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721789B-BFC6-09A5-C031-9389FB891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3261508"/>
            <a:ext cx="10620375" cy="1325563"/>
          </a:xfrm>
          <a:prstGeom prst="rect">
            <a:avLst/>
          </a:prstGeom>
        </p:spPr>
      </p:pic>
      <p:pic>
        <p:nvPicPr>
          <p:cNvPr id="5" name="Picture 6" descr="Bambu Lab P1S-Serie - FDM-3D-Drucker | Filament2Print">
            <a:extLst>
              <a:ext uri="{FF2B5EF4-FFF2-40B4-BE49-F238E27FC236}">
                <a16:creationId xmlns:a16="http://schemas.microsoft.com/office/drawing/2014/main" id="{EC7A58DE-C4FF-5EEA-D9D9-C42B5AB1E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8" t="22954" r="20239" b="17975"/>
          <a:stretch/>
        </p:blipFill>
        <p:spPr bwMode="auto">
          <a:xfrm>
            <a:off x="860287" y="6967493"/>
            <a:ext cx="3460830" cy="347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ow much do software engineers earn? Average salary explained | The US Sun">
            <a:extLst>
              <a:ext uri="{FF2B5EF4-FFF2-40B4-BE49-F238E27FC236}">
                <a16:creationId xmlns:a16="http://schemas.microsoft.com/office/drawing/2014/main" id="{A555B583-CA74-39D9-2495-5883E1D93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92"/>
          <a:stretch/>
        </p:blipFill>
        <p:spPr bwMode="auto">
          <a:xfrm>
            <a:off x="4674240" y="8793319"/>
            <a:ext cx="3215354" cy="321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Erfolgreich Löten: Schritt-für-Schritt-Anleitung - computerwissen.de">
            <a:extLst>
              <a:ext uri="{FF2B5EF4-FFF2-40B4-BE49-F238E27FC236}">
                <a16:creationId xmlns:a16="http://schemas.microsoft.com/office/drawing/2014/main" id="{C10C2A4C-3887-D95E-D712-1925BF023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5" r="25403"/>
          <a:stretch/>
        </p:blipFill>
        <p:spPr bwMode="auto">
          <a:xfrm>
            <a:off x="8372636" y="10273145"/>
            <a:ext cx="3249672" cy="321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34074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3">
            <a:extLst>
              <a:ext uri="{FF2B5EF4-FFF2-40B4-BE49-F238E27FC236}">
                <a16:creationId xmlns:a16="http://schemas.microsoft.com/office/drawing/2014/main" id="{8318C19B-3C6A-40E6-A56C-9C578B047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9986" y="3018551"/>
            <a:ext cx="10620375" cy="13255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8FE3DA6-63FD-C378-DB6E-FD3F9B792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Tools &amp; Hilfsmittel</a:t>
            </a:r>
          </a:p>
        </p:txBody>
      </p:sp>
      <p:pic>
        <p:nvPicPr>
          <p:cNvPr id="1030" name="Picture 6" descr="Bambu Lab P1S-Serie - FDM-3D-Drucker | Filament2Print">
            <a:extLst>
              <a:ext uri="{FF2B5EF4-FFF2-40B4-BE49-F238E27FC236}">
                <a16:creationId xmlns:a16="http://schemas.microsoft.com/office/drawing/2014/main" id="{64DCC48F-78B5-F6FD-1933-4C83D7170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8" t="22954" r="20239" b="17975"/>
          <a:stretch/>
        </p:blipFill>
        <p:spPr bwMode="auto">
          <a:xfrm>
            <a:off x="838200" y="2351319"/>
            <a:ext cx="3460830" cy="347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much do software engineers earn? Average salary explained | The US Sun">
            <a:extLst>
              <a:ext uri="{FF2B5EF4-FFF2-40B4-BE49-F238E27FC236}">
                <a16:creationId xmlns:a16="http://schemas.microsoft.com/office/drawing/2014/main" id="{7E537B16-6C08-4833-0CCB-8C492A3CA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92"/>
          <a:stretch/>
        </p:blipFill>
        <p:spPr bwMode="auto">
          <a:xfrm>
            <a:off x="4563805" y="2465406"/>
            <a:ext cx="3215354" cy="321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rfolgreich Löten: Schritt-für-Schritt-Anleitung - computerwissen.de">
            <a:extLst>
              <a:ext uri="{FF2B5EF4-FFF2-40B4-BE49-F238E27FC236}">
                <a16:creationId xmlns:a16="http://schemas.microsoft.com/office/drawing/2014/main" id="{59345E1D-07F2-8AA4-5AA8-184BF31EA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5" r="25403"/>
          <a:stretch/>
        </p:blipFill>
        <p:spPr bwMode="auto">
          <a:xfrm>
            <a:off x="8218027" y="2465406"/>
            <a:ext cx="3249672" cy="321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60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98B53-78C1-DEDF-9A0B-94BF8FD5B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Produkt Design</a:t>
            </a:r>
          </a:p>
        </p:txBody>
      </p:sp>
      <p:pic>
        <p:nvPicPr>
          <p:cNvPr id="5" name="Grafik 4" descr="Ein Bild, das Text, Zeichnung, Entwurf, Handschrift enthält.&#10;&#10;Automatisch generierte Beschreibung">
            <a:extLst>
              <a:ext uri="{FF2B5EF4-FFF2-40B4-BE49-F238E27FC236}">
                <a16:creationId xmlns:a16="http://schemas.microsoft.com/office/drawing/2014/main" id="{12E322E6-C0B8-F641-135C-85CFF4001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08"/>
          <a:stretch/>
        </p:blipFill>
        <p:spPr>
          <a:xfrm>
            <a:off x="3656162" y="1618801"/>
            <a:ext cx="5019997" cy="459778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9D4A3A-A370-BCA2-EF45-2B9D8DC22C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t="9615" r="8500" b="8165"/>
          <a:stretch/>
        </p:blipFill>
        <p:spPr>
          <a:xfrm>
            <a:off x="12328906" y="1706117"/>
            <a:ext cx="5494855" cy="2267854"/>
          </a:xfrm>
          <a:prstGeom prst="rect">
            <a:avLst/>
          </a:prstGeom>
        </p:spPr>
      </p:pic>
      <p:cxnSp>
        <p:nvCxnSpPr>
          <p:cNvPr id="7" name="!!arrow">
            <a:extLst>
              <a:ext uri="{FF2B5EF4-FFF2-40B4-BE49-F238E27FC236}">
                <a16:creationId xmlns:a16="http://schemas.microsoft.com/office/drawing/2014/main" id="{05F47377-05CA-8A62-1ED7-F5ACBB839959}"/>
              </a:ext>
            </a:extLst>
          </p:cNvPr>
          <p:cNvCxnSpPr>
            <a:cxnSpLocks/>
          </p:cNvCxnSpPr>
          <p:nvPr/>
        </p:nvCxnSpPr>
        <p:spPr>
          <a:xfrm flipV="1">
            <a:off x="17444771" y="3715179"/>
            <a:ext cx="2836167" cy="1307939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6214F65-996F-E4F4-239B-AF2D7E2BCEFC}"/>
              </a:ext>
            </a:extLst>
          </p:cNvPr>
          <p:cNvSpPr txBox="1"/>
          <p:nvPr/>
        </p:nvSpPr>
        <p:spPr>
          <a:xfrm>
            <a:off x="3655885" y="6208108"/>
            <a:ext cx="23116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7F7F7F"/>
                </a:solidFill>
                <a:cs typeface="Poppins"/>
              </a:rPr>
              <a:t>Skizze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162639-068B-9DE4-AEB3-56584B5C8824}"/>
              </a:ext>
            </a:extLst>
          </p:cNvPr>
          <p:cNvGrpSpPr/>
          <p:nvPr/>
        </p:nvGrpSpPr>
        <p:grpSpPr>
          <a:xfrm>
            <a:off x="4373879" y="3971989"/>
            <a:ext cx="3403395" cy="1345333"/>
            <a:chOff x="4373879" y="3971989"/>
            <a:chExt cx="3403395" cy="134533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28DABF-3E3D-AD96-ED4D-6B3010FEC873}"/>
                </a:ext>
              </a:extLst>
            </p:cNvPr>
            <p:cNvSpPr/>
            <p:nvPr/>
          </p:nvSpPr>
          <p:spPr>
            <a:xfrm>
              <a:off x="4373879" y="4023360"/>
              <a:ext cx="963283" cy="1293962"/>
            </a:xfrm>
            <a:prstGeom prst="rect">
              <a:avLst/>
            </a:prstGeom>
            <a:noFill/>
            <a:ln w="57150">
              <a:solidFill>
                <a:srgbClr val="D9F99D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cs typeface="Poppins"/>
                </a:rPr>
                <a:t>Arduino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1E9288-80DC-6AEE-A026-6E15106B4A25}"/>
                </a:ext>
              </a:extLst>
            </p:cNvPr>
            <p:cNvSpPr/>
            <p:nvPr/>
          </p:nvSpPr>
          <p:spPr>
            <a:xfrm>
              <a:off x="6719811" y="3971989"/>
              <a:ext cx="1057463" cy="1293962"/>
            </a:xfrm>
            <a:prstGeom prst="rect">
              <a:avLst/>
            </a:prstGeom>
            <a:noFill/>
            <a:ln w="57150">
              <a:solidFill>
                <a:srgbClr val="D9F99D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 dirty="0">
                  <a:cs typeface="Poppins"/>
                </a:rPr>
                <a:t>Motor</a:t>
              </a:r>
              <a:endParaRPr lang="en-US" sz="12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7405E4B-6912-F5B5-BEF7-C7EA1FA6E89B}"/>
                </a:ext>
              </a:extLst>
            </p:cNvPr>
            <p:cNvSpPr/>
            <p:nvPr/>
          </p:nvSpPr>
          <p:spPr>
            <a:xfrm>
              <a:off x="5966373" y="4305898"/>
              <a:ext cx="757800" cy="720323"/>
            </a:xfrm>
            <a:prstGeom prst="rect">
              <a:avLst/>
            </a:prstGeom>
            <a:noFill/>
            <a:ln w="57150">
              <a:solidFill>
                <a:srgbClr val="D9F99D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 dirty="0">
                  <a:cs typeface="Poppins"/>
                </a:rPr>
                <a:t>Belt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541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32248-522E-9A7C-F958-6F1F0D1CD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89285-FF79-044F-1EE6-B36F8194E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Produkt Design</a:t>
            </a:r>
          </a:p>
        </p:txBody>
      </p:sp>
      <p:pic>
        <p:nvPicPr>
          <p:cNvPr id="5" name="Grafik 4" descr="Ein Bild, das Text, Zeichnung, Entwurf, Handschrift enthält.&#10;&#10;Automatisch generierte Beschreibung">
            <a:extLst>
              <a:ext uri="{FF2B5EF4-FFF2-40B4-BE49-F238E27FC236}">
                <a16:creationId xmlns:a16="http://schemas.microsoft.com/office/drawing/2014/main" id="{F20E0E92-12AC-9506-E729-78FCA92DB4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08"/>
          <a:stretch/>
        </p:blipFill>
        <p:spPr>
          <a:xfrm>
            <a:off x="838200" y="1690688"/>
            <a:ext cx="5019997" cy="459778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93373C6-9F8B-FCBB-5BEB-8B1C49660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t="9615" r="8500" b="8165"/>
          <a:stretch/>
        </p:blipFill>
        <p:spPr>
          <a:xfrm>
            <a:off x="6096000" y="1690688"/>
            <a:ext cx="5494855" cy="22678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7A4F85-16D7-F941-F7A8-567E0F77E203}"/>
              </a:ext>
            </a:extLst>
          </p:cNvPr>
          <p:cNvSpPr txBox="1"/>
          <p:nvPr/>
        </p:nvSpPr>
        <p:spPr>
          <a:xfrm>
            <a:off x="837923" y="6279995"/>
            <a:ext cx="23116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7F7F7F"/>
                </a:solidFill>
                <a:cs typeface="Poppins"/>
              </a:rPr>
              <a:t>Skizze</a:t>
            </a:r>
          </a:p>
        </p:txBody>
      </p:sp>
      <p:cxnSp>
        <p:nvCxnSpPr>
          <p:cNvPr id="9" name="!!arrow">
            <a:extLst>
              <a:ext uri="{FF2B5EF4-FFF2-40B4-BE49-F238E27FC236}">
                <a16:creationId xmlns:a16="http://schemas.microsoft.com/office/drawing/2014/main" id="{16FE4940-0BF8-2B54-9F82-4FACC88A277C}"/>
              </a:ext>
            </a:extLst>
          </p:cNvPr>
          <p:cNvCxnSpPr>
            <a:cxnSpLocks/>
          </p:cNvCxnSpPr>
          <p:nvPr/>
        </p:nvCxnSpPr>
        <p:spPr>
          <a:xfrm flipV="1">
            <a:off x="6000394" y="4045858"/>
            <a:ext cx="2836167" cy="1307939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E87391-8DB2-2614-7C8C-9A0A43083937}"/>
              </a:ext>
            </a:extLst>
          </p:cNvPr>
          <p:cNvGrpSpPr/>
          <p:nvPr/>
        </p:nvGrpSpPr>
        <p:grpSpPr>
          <a:xfrm>
            <a:off x="7379070" y="2233944"/>
            <a:ext cx="3403395" cy="1345333"/>
            <a:chOff x="4373879" y="3971989"/>
            <a:chExt cx="3403395" cy="134533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4471BD-2F42-721A-7150-FACA65734592}"/>
                </a:ext>
              </a:extLst>
            </p:cNvPr>
            <p:cNvSpPr/>
            <p:nvPr/>
          </p:nvSpPr>
          <p:spPr>
            <a:xfrm>
              <a:off x="4373879" y="4023360"/>
              <a:ext cx="963283" cy="1293962"/>
            </a:xfrm>
            <a:prstGeom prst="rect">
              <a:avLst/>
            </a:prstGeom>
            <a:noFill/>
            <a:ln w="57150">
              <a:solidFill>
                <a:srgbClr val="D9F99D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cs typeface="Poppins"/>
                </a:rPr>
                <a:t>Arduino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33EA3C-36B0-6F92-AF71-C52A2A6321E4}"/>
                </a:ext>
              </a:extLst>
            </p:cNvPr>
            <p:cNvSpPr/>
            <p:nvPr/>
          </p:nvSpPr>
          <p:spPr>
            <a:xfrm>
              <a:off x="6719811" y="3971989"/>
              <a:ext cx="1057463" cy="1293962"/>
            </a:xfrm>
            <a:prstGeom prst="rect">
              <a:avLst/>
            </a:prstGeom>
            <a:noFill/>
            <a:ln w="57150">
              <a:solidFill>
                <a:srgbClr val="D9F99D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 dirty="0">
                  <a:cs typeface="Poppins"/>
                </a:rPr>
                <a:t>Motor</a:t>
              </a:r>
              <a:endParaRPr lang="en-US" sz="12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40633E-6DA7-7D2F-F7C5-1287B9D82952}"/>
                </a:ext>
              </a:extLst>
            </p:cNvPr>
            <p:cNvSpPr/>
            <p:nvPr/>
          </p:nvSpPr>
          <p:spPr>
            <a:xfrm>
              <a:off x="5966373" y="4305898"/>
              <a:ext cx="757800" cy="720323"/>
            </a:xfrm>
            <a:prstGeom prst="rect">
              <a:avLst/>
            </a:prstGeom>
            <a:noFill/>
            <a:ln w="57150">
              <a:solidFill>
                <a:srgbClr val="D9F99D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 dirty="0">
                  <a:cs typeface="Poppins"/>
                </a:rPr>
                <a:t>Belt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622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4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Breitbild</PresentationFormat>
  <Slides>17</Slides>
  <Notes>14</Notes>
  <HiddenSlides>1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18" baseType="lpstr">
      <vt:lpstr>Larissa</vt:lpstr>
      <vt:lpstr>PowerPoint-Präsentation</vt:lpstr>
      <vt:lpstr>OpenSlide V1</vt:lpstr>
      <vt:lpstr>Inhalt</vt:lpstr>
      <vt:lpstr>Vision</vt:lpstr>
      <vt:lpstr>Umsetzung</vt:lpstr>
      <vt:lpstr>Umsetzung</vt:lpstr>
      <vt:lpstr>Tools &amp; Hilfsmittel</vt:lpstr>
      <vt:lpstr>Produkt Design</vt:lpstr>
      <vt:lpstr>Produkt Design</vt:lpstr>
      <vt:lpstr>Elektronik</vt:lpstr>
      <vt:lpstr>Software</vt:lpstr>
      <vt:lpstr>PowerPoint-Präsentation</vt:lpstr>
      <vt:lpstr>Open(Slide)Source</vt:lpstr>
      <vt:lpstr>Open(Slide)Source</vt:lpstr>
      <vt:lpstr>Fazit</vt:lpstr>
      <vt:lpstr>Outro video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OpenSlide V1</dc:title>
  <dc:creator/>
  <cp:revision>93</cp:revision>
  <dcterms:created xsi:type="dcterms:W3CDTF">2012-07-30T21:06:50Z</dcterms:created>
  <dcterms:modified xsi:type="dcterms:W3CDTF">2024-01-24T21:21:02Z</dcterms:modified>
</cp:coreProperties>
</file>